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media/image36.jpg" ContentType="image/jpeg"/>
  <Override PartName="/ppt/media/image38.jpg" ContentType="image/jpeg"/>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19" r:id="rId5"/>
    <p:sldMasterId id="2147483918" r:id="rId6"/>
    <p:sldMasterId id="2147483948" r:id="rId7"/>
  </p:sldMasterIdLst>
  <p:notesMasterIdLst>
    <p:notesMasterId r:id="rId116"/>
  </p:notesMasterIdLst>
  <p:sldIdLst>
    <p:sldId id="3421" r:id="rId8"/>
    <p:sldId id="3390" r:id="rId9"/>
    <p:sldId id="3387" r:id="rId10"/>
    <p:sldId id="3388" r:id="rId11"/>
    <p:sldId id="3389" r:id="rId12"/>
    <p:sldId id="3402" r:id="rId13"/>
    <p:sldId id="3403" r:id="rId14"/>
    <p:sldId id="3398" r:id="rId15"/>
    <p:sldId id="3400" r:id="rId16"/>
    <p:sldId id="3422" r:id="rId17"/>
    <p:sldId id="3423" r:id="rId18"/>
    <p:sldId id="3424" r:id="rId19"/>
    <p:sldId id="3425" r:id="rId20"/>
    <p:sldId id="3427" r:id="rId21"/>
    <p:sldId id="3428" r:id="rId22"/>
    <p:sldId id="3429" r:id="rId23"/>
    <p:sldId id="3430" r:id="rId24"/>
    <p:sldId id="3431" r:id="rId25"/>
    <p:sldId id="3432" r:id="rId26"/>
    <p:sldId id="3434" r:id="rId27"/>
    <p:sldId id="3435" r:id="rId28"/>
    <p:sldId id="3436" r:id="rId29"/>
    <p:sldId id="3438" r:id="rId30"/>
    <p:sldId id="3439" r:id="rId31"/>
    <p:sldId id="3441" r:id="rId32"/>
    <p:sldId id="3442" r:id="rId33"/>
    <p:sldId id="3443" r:id="rId34"/>
    <p:sldId id="3444" r:id="rId35"/>
    <p:sldId id="3535" r:id="rId36"/>
    <p:sldId id="3445" r:id="rId37"/>
    <p:sldId id="3447" r:id="rId38"/>
    <p:sldId id="3536" r:id="rId39"/>
    <p:sldId id="3448" r:id="rId40"/>
    <p:sldId id="3449" r:id="rId41"/>
    <p:sldId id="3451" r:id="rId42"/>
    <p:sldId id="3537" r:id="rId43"/>
    <p:sldId id="3539" r:id="rId44"/>
    <p:sldId id="3540" r:id="rId45"/>
    <p:sldId id="3538" r:id="rId46"/>
    <p:sldId id="3543" r:id="rId47"/>
    <p:sldId id="3541" r:id="rId48"/>
    <p:sldId id="3542" r:id="rId49"/>
    <p:sldId id="3452" r:id="rId50"/>
    <p:sldId id="3453" r:id="rId51"/>
    <p:sldId id="3454" r:id="rId52"/>
    <p:sldId id="3544" r:id="rId53"/>
    <p:sldId id="3545" r:id="rId54"/>
    <p:sldId id="3459" r:id="rId55"/>
    <p:sldId id="3460" r:id="rId56"/>
    <p:sldId id="3461" r:id="rId57"/>
    <p:sldId id="3462" r:id="rId58"/>
    <p:sldId id="3463" r:id="rId59"/>
    <p:sldId id="3468" r:id="rId60"/>
    <p:sldId id="3546" r:id="rId61"/>
    <p:sldId id="3469" r:id="rId62"/>
    <p:sldId id="3470" r:id="rId63"/>
    <p:sldId id="3471" r:id="rId64"/>
    <p:sldId id="3472" r:id="rId65"/>
    <p:sldId id="3473" r:id="rId66"/>
    <p:sldId id="3474" r:id="rId67"/>
    <p:sldId id="3476" r:id="rId68"/>
    <p:sldId id="3477" r:id="rId69"/>
    <p:sldId id="3558" r:id="rId70"/>
    <p:sldId id="3478" r:id="rId71"/>
    <p:sldId id="3479" r:id="rId72"/>
    <p:sldId id="3480" r:id="rId73"/>
    <p:sldId id="3481" r:id="rId74"/>
    <p:sldId id="3547" r:id="rId75"/>
    <p:sldId id="3482" r:id="rId76"/>
    <p:sldId id="3484" r:id="rId77"/>
    <p:sldId id="3489" r:id="rId78"/>
    <p:sldId id="3549" r:id="rId79"/>
    <p:sldId id="3548" r:id="rId80"/>
    <p:sldId id="3490" r:id="rId81"/>
    <p:sldId id="3491" r:id="rId82"/>
    <p:sldId id="3550" r:id="rId83"/>
    <p:sldId id="3556" r:id="rId84"/>
    <p:sldId id="3557" r:id="rId85"/>
    <p:sldId id="3496" r:id="rId86"/>
    <p:sldId id="3497" r:id="rId87"/>
    <p:sldId id="3551" r:id="rId88"/>
    <p:sldId id="3498" r:id="rId89"/>
    <p:sldId id="3499" r:id="rId90"/>
    <p:sldId id="3500" r:id="rId91"/>
    <p:sldId id="3552" r:id="rId92"/>
    <p:sldId id="3553" r:id="rId93"/>
    <p:sldId id="3554" r:id="rId94"/>
    <p:sldId id="3501" r:id="rId95"/>
    <p:sldId id="3502" r:id="rId96"/>
    <p:sldId id="3503" r:id="rId97"/>
    <p:sldId id="3504" r:id="rId98"/>
    <p:sldId id="3505" r:id="rId99"/>
    <p:sldId id="3506" r:id="rId100"/>
    <p:sldId id="3507" r:id="rId101"/>
    <p:sldId id="3509" r:id="rId102"/>
    <p:sldId id="3512" r:id="rId103"/>
    <p:sldId id="3555" r:id="rId104"/>
    <p:sldId id="3514" r:id="rId105"/>
    <p:sldId id="3515" r:id="rId106"/>
    <p:sldId id="3523" r:id="rId107"/>
    <p:sldId id="3524" r:id="rId108"/>
    <p:sldId id="3525" r:id="rId109"/>
    <p:sldId id="3526" r:id="rId110"/>
    <p:sldId id="3527" r:id="rId111"/>
    <p:sldId id="3528" r:id="rId112"/>
    <p:sldId id="3529" r:id="rId113"/>
    <p:sldId id="3530" r:id="rId114"/>
    <p:sldId id="3348"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59D"/>
    <a:srgbClr val="F9F9F9"/>
    <a:srgbClr val="8FAADC"/>
    <a:srgbClr val="99EB0A"/>
    <a:srgbClr val="04FA8B"/>
    <a:srgbClr val="02B7F0"/>
    <a:srgbClr val="003CB4"/>
    <a:srgbClr val="93D251"/>
    <a:srgbClr val="FFFFFF"/>
    <a:srgbClr val="00A5B6"/>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03" autoAdjust="0"/>
    <p:restoredTop sz="93979" autoAdjust="0"/>
  </p:normalViewPr>
  <p:slideViewPr>
    <p:cSldViewPr snapToGrid="0" snapToObjects="1">
      <p:cViewPr varScale="1">
        <p:scale>
          <a:sx n="72" d="100"/>
          <a:sy n="72" d="100"/>
        </p:scale>
        <p:origin x="408" y="96"/>
      </p:cViewPr>
      <p:guideLst>
        <p:guide orient="horz" pos="2137"/>
        <p:guide pos="379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presProps" Target="pres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A9273-3C94-A94F-89C6-5CDC39131DC1}" type="datetimeFigureOut">
              <a:rPr lang="en-US" smtClean="0"/>
              <a:t>11/16/2020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D6C7A-7165-C24B-BD36-5513880062D4}" type="slidenum">
              <a:rPr lang="en-US" smtClean="0"/>
              <a:t>‹nº›</a:t>
            </a:fld>
            <a:endParaRPr lang="en-US" dirty="0"/>
          </a:p>
        </p:txBody>
      </p:sp>
    </p:spTree>
    <p:extLst>
      <p:ext uri="{BB962C8B-B14F-4D97-AF65-F5344CB8AC3E}">
        <p14:creationId xmlns:p14="http://schemas.microsoft.com/office/powerpoint/2010/main" val="171624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pic>
        <p:nvPicPr>
          <p:cNvPr id="7" name="Imagem 5" descr="Imagem 5">
            <a:extLst>
              <a:ext uri="{FF2B5EF4-FFF2-40B4-BE49-F238E27FC236}">
                <a16:creationId xmlns:a16="http://schemas.microsoft.com/office/drawing/2014/main" id="{33829A40-D44D-4AF4-845C-5729812D27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5615" y="2134507"/>
            <a:ext cx="15967517" cy="5300018"/>
          </a:xfrm>
          <a:prstGeom prst="rect">
            <a:avLst/>
          </a:prstGeom>
          <a:ln w="12700">
            <a:miter lim="400000"/>
          </a:ln>
        </p:spPr>
      </p:pic>
      <p:pic>
        <p:nvPicPr>
          <p:cNvPr id="5" name="Imagem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40249" y="6359005"/>
            <a:ext cx="1227102" cy="652145"/>
          </a:xfrm>
          <a:prstGeom prst="rect">
            <a:avLst/>
          </a:prstGeom>
        </p:spPr>
      </p:pic>
    </p:spTree>
    <p:extLst>
      <p:ext uri="{BB962C8B-B14F-4D97-AF65-F5344CB8AC3E}">
        <p14:creationId xmlns:p14="http://schemas.microsoft.com/office/powerpoint/2010/main" val="400907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231734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112355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5800C-CF4A-194B-B619-382E622CB1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27"/>
            <a:ext cx="12265572" cy="6898552"/>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74779" y="6302582"/>
            <a:ext cx="1791085" cy="375550"/>
          </a:xfrm>
          <a:prstGeom prst="rect">
            <a:avLst/>
          </a:prstGeom>
        </p:spPr>
      </p:pic>
      <p:sp>
        <p:nvSpPr>
          <p:cNvPr id="11" name="Title 1"/>
          <p:cNvSpPr>
            <a:spLocks noGrp="1"/>
          </p:cNvSpPr>
          <p:nvPr>
            <p:ph type="title"/>
          </p:nvPr>
        </p:nvSpPr>
        <p:spPr>
          <a:xfrm>
            <a:off x="262760" y="832897"/>
            <a:ext cx="6211612" cy="1111517"/>
          </a:xfrm>
          <a:prstGeom prst="rect">
            <a:avLst/>
          </a:prstGeom>
        </p:spPr>
        <p:txBody>
          <a:bodyPr>
            <a:noAutofit/>
          </a:bodyPr>
          <a:lstStyle>
            <a:lvl1pPr algn="l">
              <a:defRPr sz="6600" b="1">
                <a:solidFill>
                  <a:schemeClr val="accent3"/>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Tree>
    <p:extLst>
      <p:ext uri="{BB962C8B-B14F-4D97-AF65-F5344CB8AC3E}">
        <p14:creationId xmlns:p14="http://schemas.microsoft.com/office/powerpoint/2010/main" val="455675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DBFBE8-B939-394C-B99F-0C175B944F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3724"/>
            <a:ext cx="12192000" cy="6520746"/>
          </a:xfrm>
          <a:prstGeom prst="rect">
            <a:avLst/>
          </a:prstGeom>
        </p:spPr>
      </p:pic>
      <p:sp>
        <p:nvSpPr>
          <p:cNvPr id="12" name="Title 1">
            <a:extLst>
              <a:ext uri="{FF2B5EF4-FFF2-40B4-BE49-F238E27FC236}">
                <a16:creationId xmlns:a16="http://schemas.microsoft.com/office/drawing/2014/main" id="{98AA1ABD-E74D-9E4E-BDB8-12270E44B0E0}"/>
              </a:ext>
            </a:extLst>
          </p:cNvPr>
          <p:cNvSpPr txBox="1">
            <a:spLocks/>
          </p:cNvSpPr>
          <p:nvPr userDrawn="1"/>
        </p:nvSpPr>
        <p:spPr>
          <a:xfrm>
            <a:off x="262760" y="832897"/>
            <a:ext cx="6211612" cy="11115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b="1" kern="1200">
                <a:solidFill>
                  <a:schemeClr val="accent3"/>
                </a:solidFill>
                <a:latin typeface="Tahoma" panose="020B0604030504040204" pitchFamily="34" charset="0"/>
                <a:ea typeface="Tahoma" panose="020B0604030504040204" pitchFamily="34" charset="0"/>
                <a:cs typeface="Tahoma" panose="020B0604030504040204" pitchFamily="34" charset="0"/>
              </a:defRPr>
            </a:lvl1pPr>
          </a:lstStyle>
          <a:p>
            <a:r>
              <a:rPr lang="en-US" dirty="0"/>
              <a:t>presentation TITLE</a:t>
            </a:r>
          </a:p>
        </p:txBody>
      </p:sp>
    </p:spTree>
    <p:extLst>
      <p:ext uri="{BB962C8B-B14F-4D97-AF65-F5344CB8AC3E}">
        <p14:creationId xmlns:p14="http://schemas.microsoft.com/office/powerpoint/2010/main" val="4081478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EDF13-5B1C-8946-871E-148601BADB0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26082"/>
            <a:ext cx="12192000" cy="5631918"/>
          </a:xfrm>
          <a:prstGeom prst="rect">
            <a:avLst/>
          </a:prstGeom>
        </p:spPr>
      </p:pic>
      <p:sp>
        <p:nvSpPr>
          <p:cNvPr id="7" name="Title 1"/>
          <p:cNvSpPr>
            <a:spLocks noGrp="1"/>
          </p:cNvSpPr>
          <p:nvPr>
            <p:ph type="title" hasCustomPrompt="1"/>
          </p:nvPr>
        </p:nvSpPr>
        <p:spPr>
          <a:xfrm>
            <a:off x="838200" y="2386900"/>
            <a:ext cx="10515600" cy="1325563"/>
          </a:xfrm>
          <a:prstGeom prst="rect">
            <a:avLst/>
          </a:prstGeom>
        </p:spPr>
        <p:txBody>
          <a:bodyPr/>
          <a:lstStyle>
            <a:lvl1pPr algn="ct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section TITLE</a:t>
            </a:r>
          </a:p>
        </p:txBody>
      </p:sp>
    </p:spTree>
    <p:extLst>
      <p:ext uri="{BB962C8B-B14F-4D97-AF65-F5344CB8AC3E}">
        <p14:creationId xmlns:p14="http://schemas.microsoft.com/office/powerpoint/2010/main" val="5223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ouble text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chor="ct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sp>
        <p:nvSpPr>
          <p:cNvPr id="5" name="Content Placeholder 4"/>
          <p:cNvSpPr>
            <a:spLocks noGrp="1"/>
          </p:cNvSpPr>
          <p:nvPr>
            <p:ph sz="quarter" idx="11"/>
          </p:nvPr>
        </p:nvSpPr>
        <p:spPr>
          <a:xfrm>
            <a:off x="838200" y="4995333"/>
            <a:ext cx="5105400" cy="117686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2"/>
          </p:nvPr>
        </p:nvSpPr>
        <p:spPr>
          <a:xfrm>
            <a:off x="6096000" y="4995333"/>
            <a:ext cx="5105400" cy="117686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3"/>
          </p:nvPr>
        </p:nvSpPr>
        <p:spPr>
          <a:xfrm>
            <a:off x="838200" y="1690688"/>
            <a:ext cx="5105400" cy="3152246"/>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9" name="Picture Placeholder 7"/>
          <p:cNvSpPr>
            <a:spLocks noGrp="1"/>
          </p:cNvSpPr>
          <p:nvPr>
            <p:ph type="pic" sz="quarter" idx="14"/>
          </p:nvPr>
        </p:nvSpPr>
        <p:spPr>
          <a:xfrm>
            <a:off x="6096000" y="1699154"/>
            <a:ext cx="5105400" cy="3152246"/>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10" name="Picture 9">
            <a:extLst>
              <a:ext uri="{FF2B5EF4-FFF2-40B4-BE49-F238E27FC236}">
                <a16:creationId xmlns:a16="http://schemas.microsoft.com/office/drawing/2014/main" id="{3CA551C2-480E-E541-8016-A811F751FD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4" y="3452952"/>
            <a:ext cx="5028482" cy="3419763"/>
          </a:xfrm>
          <a:prstGeom prst="rect">
            <a:avLst/>
          </a:prstGeom>
        </p:spPr>
      </p:pic>
    </p:spTree>
    <p:extLst>
      <p:ext uri="{BB962C8B-B14F-4D97-AF65-F5344CB8AC3E}">
        <p14:creationId xmlns:p14="http://schemas.microsoft.com/office/powerpoint/2010/main" val="131753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8675" y="3068942"/>
            <a:ext cx="2534650" cy="531458"/>
          </a:xfrm>
          <a:prstGeom prst="rect">
            <a:avLst/>
          </a:prstGeom>
        </p:spPr>
      </p:pic>
      <p:pic>
        <p:nvPicPr>
          <p:cNvPr id="7" name="Picture 6">
            <a:extLst>
              <a:ext uri="{FF2B5EF4-FFF2-40B4-BE49-F238E27FC236}">
                <a16:creationId xmlns:a16="http://schemas.microsoft.com/office/drawing/2014/main" id="{22FC0E35-1CCF-2946-AE22-A942133E7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26082"/>
            <a:ext cx="12192000" cy="5631918"/>
          </a:xfrm>
          <a:prstGeom prst="rect">
            <a:avLst/>
          </a:prstGeom>
        </p:spPr>
      </p:pic>
    </p:spTree>
    <p:extLst>
      <p:ext uri="{BB962C8B-B14F-4D97-AF65-F5344CB8AC3E}">
        <p14:creationId xmlns:p14="http://schemas.microsoft.com/office/powerpoint/2010/main" val="1102279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ideo Slide 16: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7539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a:t>Video Slide 16:9</a:t>
            </a:r>
          </a:p>
        </p:txBody>
      </p:sp>
      <p:sp>
        <p:nvSpPr>
          <p:cNvPr id="3" name="Slide Number Placeholder 2"/>
          <p:cNvSpPr>
            <a:spLocks noGrp="1"/>
          </p:cNvSpPr>
          <p:nvPr>
            <p:ph type="sldNum" sz="quarter" idx="10"/>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sp>
        <p:nvSpPr>
          <p:cNvPr id="11" name="Media Placeholder 10"/>
          <p:cNvSpPr>
            <a:spLocks noGrp="1"/>
          </p:cNvSpPr>
          <p:nvPr>
            <p:ph type="media" sz="quarter" idx="11"/>
          </p:nvPr>
        </p:nvSpPr>
        <p:spPr>
          <a:xfrm>
            <a:off x="1734344" y="1250950"/>
            <a:ext cx="8723312" cy="4886325"/>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6" name="Picture 5">
            <a:extLst>
              <a:ext uri="{FF2B5EF4-FFF2-40B4-BE49-F238E27FC236}">
                <a16:creationId xmlns:a16="http://schemas.microsoft.com/office/drawing/2014/main" id="{10CE5847-228B-3147-A86A-77D359BD4B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4" y="3452952"/>
            <a:ext cx="5028482" cy="3419763"/>
          </a:xfrm>
          <a:prstGeom prst="rect">
            <a:avLst/>
          </a:prstGeom>
        </p:spPr>
      </p:pic>
    </p:spTree>
    <p:extLst>
      <p:ext uri="{BB962C8B-B14F-4D97-AF65-F5344CB8AC3E}">
        <p14:creationId xmlns:p14="http://schemas.microsoft.com/office/powerpoint/2010/main" val="349920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ideo Slide 4: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7539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a:t>Video Slide 4:3</a:t>
            </a:r>
          </a:p>
        </p:txBody>
      </p:sp>
      <p:sp>
        <p:nvSpPr>
          <p:cNvPr id="3" name="Slide Number Placeholder 2"/>
          <p:cNvSpPr>
            <a:spLocks noGrp="1"/>
          </p:cNvSpPr>
          <p:nvPr>
            <p:ph type="sldNum" sz="quarter" idx="10"/>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33014" y="2175933"/>
            <a:ext cx="3007585" cy="3007585"/>
          </a:xfrm>
          <a:prstGeom prst="rect">
            <a:avLst/>
          </a:prstGeom>
        </p:spPr>
      </p:pic>
      <p:sp>
        <p:nvSpPr>
          <p:cNvPr id="9" name="Media Placeholder 8"/>
          <p:cNvSpPr>
            <a:spLocks noGrp="1"/>
          </p:cNvSpPr>
          <p:nvPr>
            <p:ph type="media" sz="quarter" idx="11"/>
          </p:nvPr>
        </p:nvSpPr>
        <p:spPr>
          <a:xfrm>
            <a:off x="2837657" y="1222908"/>
            <a:ext cx="6516687" cy="4886325"/>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8" name="Picture 7">
            <a:extLst>
              <a:ext uri="{FF2B5EF4-FFF2-40B4-BE49-F238E27FC236}">
                <a16:creationId xmlns:a16="http://schemas.microsoft.com/office/drawing/2014/main" id="{60E29F42-2FDD-F047-B920-5FD08BA41F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4" y="3452952"/>
            <a:ext cx="5028482" cy="3419763"/>
          </a:xfrm>
          <a:prstGeom prst="rect">
            <a:avLst/>
          </a:prstGeom>
        </p:spPr>
      </p:pic>
    </p:spTree>
    <p:extLst>
      <p:ext uri="{BB962C8B-B14F-4D97-AF65-F5344CB8AC3E}">
        <p14:creationId xmlns:p14="http://schemas.microsoft.com/office/powerpoint/2010/main" val="60357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516"/>
            <a:ext cx="12192000" cy="6858000"/>
          </a:xfrm>
          <a:prstGeom prst="rect">
            <a:avLst/>
          </a:prstGeom>
        </p:spPr>
      </p:pic>
      <p:pic>
        <p:nvPicPr>
          <p:cNvPr id="11" name="Picture 10">
            <a:extLst>
              <a:ext uri="{FF2B5EF4-FFF2-40B4-BE49-F238E27FC236}">
                <a16:creationId xmlns:a16="http://schemas.microsoft.com/office/drawing/2014/main" id="{69B85C4A-E33A-2147-9991-9EB9C099760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18557"/>
            <a:ext cx="12317044" cy="8376557"/>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73874" y="6153652"/>
            <a:ext cx="1791990" cy="379352"/>
          </a:xfrm>
          <a:prstGeom prst="rect">
            <a:avLst/>
          </a:prstGeom>
        </p:spPr>
      </p:pic>
      <p:sp>
        <p:nvSpPr>
          <p:cNvPr id="10" name="Title 1">
            <a:extLst>
              <a:ext uri="{FF2B5EF4-FFF2-40B4-BE49-F238E27FC236}">
                <a16:creationId xmlns:a16="http://schemas.microsoft.com/office/drawing/2014/main" id="{FDE73011-3EDF-8646-B2E4-CB7A3A58E715}"/>
              </a:ext>
            </a:extLst>
          </p:cNvPr>
          <p:cNvSpPr txBox="1">
            <a:spLocks/>
          </p:cNvSpPr>
          <p:nvPr userDrawn="1"/>
        </p:nvSpPr>
        <p:spPr>
          <a:xfrm>
            <a:off x="262760" y="832897"/>
            <a:ext cx="6211612" cy="11115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b="1" kern="1200">
                <a:solidFill>
                  <a:schemeClr val="accent3"/>
                </a:solidFill>
                <a:latin typeface="Tahoma" panose="020B0604030504040204" pitchFamily="34" charset="0"/>
                <a:ea typeface="Tahoma" panose="020B0604030504040204" pitchFamily="34" charset="0"/>
                <a:cs typeface="Tahoma" panose="020B0604030504040204" pitchFamily="34" charset="0"/>
              </a:defRPr>
            </a:lvl1pPr>
          </a:lstStyle>
          <a:p>
            <a:r>
              <a:rPr lang="en-US" dirty="0"/>
              <a:t>presentation TITLE</a:t>
            </a:r>
          </a:p>
        </p:txBody>
      </p:sp>
    </p:spTree>
    <p:extLst>
      <p:ext uri="{BB962C8B-B14F-4D97-AF65-F5344CB8AC3E}">
        <p14:creationId xmlns:p14="http://schemas.microsoft.com/office/powerpoint/2010/main" val="916845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7" name="Imagem 5" descr="Imagem 5">
            <a:extLst>
              <a:ext uri="{FF2B5EF4-FFF2-40B4-BE49-F238E27FC236}">
                <a16:creationId xmlns:a16="http://schemas.microsoft.com/office/drawing/2014/main" id="{33829A40-D44D-4AF4-845C-5729812D27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5615" y="2134507"/>
            <a:ext cx="15967517" cy="5300018"/>
          </a:xfrm>
          <a:prstGeom prst="rect">
            <a:avLst/>
          </a:prstGeom>
          <a:ln w="12700">
            <a:miter lim="400000"/>
          </a:ln>
        </p:spPr>
      </p:pic>
    </p:spTree>
    <p:extLst>
      <p:ext uri="{BB962C8B-B14F-4D97-AF65-F5344CB8AC3E}">
        <p14:creationId xmlns:p14="http://schemas.microsoft.com/office/powerpoint/2010/main" val="1517028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838200" y="2386900"/>
            <a:ext cx="10515600" cy="1325563"/>
          </a:xfrm>
          <a:prstGeom prst="rect">
            <a:avLst/>
          </a:prstGeom>
        </p:spPr>
        <p:txBody>
          <a:bodyPr/>
          <a:lstStyle>
            <a:lvl1pPr algn="ct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en-US" dirty="0"/>
              <a:t>section TITLE</a:t>
            </a:r>
          </a:p>
        </p:txBody>
      </p:sp>
      <p:pic>
        <p:nvPicPr>
          <p:cNvPr id="8" name="Picture 7">
            <a:extLst>
              <a:ext uri="{FF2B5EF4-FFF2-40B4-BE49-F238E27FC236}">
                <a16:creationId xmlns:a16="http://schemas.microsoft.com/office/drawing/2014/main" id="{C611AA80-5C4F-C247-B032-63117D1EF29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317044" cy="6858000"/>
          </a:xfrm>
          <a:prstGeom prst="rect">
            <a:avLst/>
          </a:prstGeom>
        </p:spPr>
      </p:pic>
    </p:spTree>
    <p:extLst>
      <p:ext uri="{BB962C8B-B14F-4D97-AF65-F5344CB8AC3E}">
        <p14:creationId xmlns:p14="http://schemas.microsoft.com/office/powerpoint/2010/main" val="3433218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9" name="Content Placeholder 2"/>
          <p:cNvSpPr>
            <a:spLocks noGrp="1"/>
          </p:cNvSpPr>
          <p:nvPr>
            <p:ph sz="half" idx="1"/>
          </p:nvPr>
        </p:nvSpPr>
        <p:spPr>
          <a:xfrm>
            <a:off x="836169" y="1825625"/>
            <a:ext cx="5181600" cy="4351338"/>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6"/>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6"/>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6"/>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170169" y="1825625"/>
            <a:ext cx="5181600" cy="4351338"/>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6"/>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6"/>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6"/>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47AA9658-4C4B-3846-90F5-8BE0142585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393" y="3784188"/>
            <a:ext cx="4493834" cy="3056159"/>
          </a:xfrm>
          <a:prstGeom prst="rect">
            <a:avLst/>
          </a:prstGeom>
        </p:spPr>
      </p:pic>
    </p:spTree>
    <p:extLst>
      <p:ext uri="{BB962C8B-B14F-4D97-AF65-F5344CB8AC3E}">
        <p14:creationId xmlns:p14="http://schemas.microsoft.com/office/powerpoint/2010/main" val="2931179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Double text and 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11" name="Title 1"/>
          <p:cNvSpPr>
            <a:spLocks noGrp="1"/>
          </p:cNvSpPr>
          <p:nvPr>
            <p:ph type="title"/>
          </p:nvPr>
        </p:nvSpPr>
        <p:spPr>
          <a:xfrm>
            <a:off x="838200" y="365125"/>
            <a:ext cx="10515600" cy="1325563"/>
          </a:xfrm>
          <a:prstGeom prst="rect">
            <a:avLst/>
          </a:prstGeom>
        </p:spPr>
        <p:txBody>
          <a:bodyPr anchor="ct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12" name="Content Placeholder 4"/>
          <p:cNvSpPr>
            <a:spLocks noGrp="1"/>
          </p:cNvSpPr>
          <p:nvPr>
            <p:ph sz="quarter" idx="11"/>
          </p:nvPr>
        </p:nvSpPr>
        <p:spPr>
          <a:xfrm>
            <a:off x="838200" y="4953000"/>
            <a:ext cx="5105400" cy="1219200"/>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6"/>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6"/>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6"/>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13"/>
          </p:nvPr>
        </p:nvSpPr>
        <p:spPr>
          <a:xfrm>
            <a:off x="6096000" y="4953000"/>
            <a:ext cx="5105400" cy="1219200"/>
          </a:xfrm>
          <a:prstGeom prst="rect">
            <a:avLst/>
          </a:prstGeom>
        </p:spPr>
        <p:txBody>
          <a:bodyPr/>
          <a:lstStyle>
            <a:lvl1pPr>
              <a:defRPr>
                <a:solidFill>
                  <a:schemeClr val="accent6"/>
                </a:solidFill>
                <a:latin typeface="Dax-Light" panose="02000303000000000000" pitchFamily="2" charset="0"/>
              </a:defRPr>
            </a:lvl1pPr>
            <a:lvl2pPr>
              <a:defRPr>
                <a:solidFill>
                  <a:schemeClr val="accent6"/>
                </a:solidFill>
                <a:latin typeface="Dax-Light" panose="02000303000000000000" pitchFamily="2" charset="0"/>
              </a:defRPr>
            </a:lvl2pPr>
            <a:lvl3pPr>
              <a:defRPr>
                <a:solidFill>
                  <a:schemeClr val="accent6"/>
                </a:solidFill>
                <a:latin typeface="Dax-Light" panose="02000303000000000000" pitchFamily="2" charset="0"/>
              </a:defRPr>
            </a:lvl3pPr>
            <a:lvl4pPr>
              <a:defRPr>
                <a:solidFill>
                  <a:schemeClr val="accent6"/>
                </a:solidFill>
                <a:latin typeface="Dax-Light" panose="02000303000000000000" pitchFamily="2" charset="0"/>
              </a:defRPr>
            </a:lvl4pPr>
            <a:lvl5pPr>
              <a:defRPr>
                <a:solidFill>
                  <a:schemeClr val="accent6"/>
                </a:solidFill>
                <a:latin typeface="Dax-Light" panose="02000303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7"/>
          <p:cNvSpPr>
            <a:spLocks noGrp="1"/>
          </p:cNvSpPr>
          <p:nvPr>
            <p:ph type="pic" sz="quarter" idx="14"/>
          </p:nvPr>
        </p:nvSpPr>
        <p:spPr>
          <a:xfrm>
            <a:off x="838200" y="1690687"/>
            <a:ext cx="5105400" cy="3070965"/>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5" name="Picture Placeholder 7"/>
          <p:cNvSpPr>
            <a:spLocks noGrp="1"/>
          </p:cNvSpPr>
          <p:nvPr>
            <p:ph type="pic" sz="quarter" idx="15"/>
          </p:nvPr>
        </p:nvSpPr>
        <p:spPr>
          <a:xfrm>
            <a:off x="6096000" y="1699153"/>
            <a:ext cx="5105400" cy="3070965"/>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17" name="Picture 16">
            <a:extLst>
              <a:ext uri="{FF2B5EF4-FFF2-40B4-BE49-F238E27FC236}">
                <a16:creationId xmlns:a16="http://schemas.microsoft.com/office/drawing/2014/main" id="{8979A73B-55F6-9A4C-96CD-40774E0ECE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393" y="3784188"/>
            <a:ext cx="4493834" cy="3056159"/>
          </a:xfrm>
          <a:prstGeom prst="rect">
            <a:avLst/>
          </a:prstGeom>
        </p:spPr>
      </p:pic>
    </p:spTree>
    <p:extLst>
      <p:ext uri="{BB962C8B-B14F-4D97-AF65-F5344CB8AC3E}">
        <p14:creationId xmlns:p14="http://schemas.microsoft.com/office/powerpoint/2010/main" val="2422375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video slide 16:9">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14" name="Media Placeholder 10"/>
          <p:cNvSpPr>
            <a:spLocks noGrp="1"/>
          </p:cNvSpPr>
          <p:nvPr>
            <p:ph type="media" sz="quarter" idx="11"/>
          </p:nvPr>
        </p:nvSpPr>
        <p:spPr>
          <a:xfrm>
            <a:off x="1426312" y="1197381"/>
            <a:ext cx="8723312" cy="4886325"/>
          </a:xfrm>
          <a:prstGeom prst="rect">
            <a:avLst/>
          </a:prstGeom>
        </p:spPr>
        <p:txBody>
          <a:bodyPr/>
          <a:lstStyle>
            <a:lvl1pPr>
              <a:defRPr>
                <a:solidFill>
                  <a:schemeClr val="accent6"/>
                </a:solidFill>
              </a:defRPr>
            </a:lvl1pPr>
          </a:lstStyle>
          <a:p>
            <a:endParaRPr lang="en-US" dirty="0"/>
          </a:p>
        </p:txBody>
      </p:sp>
      <p:sp>
        <p:nvSpPr>
          <p:cNvPr id="15" name="Title 1"/>
          <p:cNvSpPr>
            <a:spLocks noGrp="1"/>
          </p:cNvSpPr>
          <p:nvPr>
            <p:ph type="title" hasCustomPrompt="1"/>
          </p:nvPr>
        </p:nvSpPr>
        <p:spPr>
          <a:xfrm>
            <a:off x="838200" y="365125"/>
            <a:ext cx="10515600" cy="675399"/>
          </a:xfrm>
          <a:prstGeom prst="rect">
            <a:avLst/>
          </a:prstGeom>
        </p:spPr>
        <p:txBody>
          <a:bodyPr/>
          <a:lstStyle>
            <a:lvl1pPr>
              <a:defRPr>
                <a:solidFill>
                  <a:schemeClr val="accent6"/>
                </a:solidFill>
              </a:defRPr>
            </a:lvl1pPr>
          </a:lstStyle>
          <a:p>
            <a:r>
              <a:rPr lang="en-US" dirty="0"/>
              <a:t>Video Slide 16:9</a:t>
            </a:r>
          </a:p>
        </p:txBody>
      </p:sp>
      <p:pic>
        <p:nvPicPr>
          <p:cNvPr id="10" name="Picture 9">
            <a:extLst>
              <a:ext uri="{FF2B5EF4-FFF2-40B4-BE49-F238E27FC236}">
                <a16:creationId xmlns:a16="http://schemas.microsoft.com/office/drawing/2014/main" id="{2589A418-4F51-C541-A34B-4F2E8D0F543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393" y="3784188"/>
            <a:ext cx="4493834" cy="3056159"/>
          </a:xfrm>
          <a:prstGeom prst="rect">
            <a:avLst/>
          </a:prstGeom>
        </p:spPr>
      </p:pic>
    </p:spTree>
    <p:extLst>
      <p:ext uri="{BB962C8B-B14F-4D97-AF65-F5344CB8AC3E}">
        <p14:creationId xmlns:p14="http://schemas.microsoft.com/office/powerpoint/2010/main" val="275279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video slide 4: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15" name="Title 1"/>
          <p:cNvSpPr>
            <a:spLocks noGrp="1"/>
          </p:cNvSpPr>
          <p:nvPr>
            <p:ph type="title" hasCustomPrompt="1"/>
          </p:nvPr>
        </p:nvSpPr>
        <p:spPr>
          <a:xfrm>
            <a:off x="838200" y="365125"/>
            <a:ext cx="10515600" cy="675399"/>
          </a:xfrm>
          <a:prstGeom prst="rect">
            <a:avLst/>
          </a:prstGeom>
        </p:spPr>
        <p:txBody>
          <a:bodyPr/>
          <a:lstStyle>
            <a:lvl1pPr>
              <a:defRPr>
                <a:solidFill>
                  <a:schemeClr val="accent6"/>
                </a:solidFill>
              </a:defRPr>
            </a:lvl1pPr>
          </a:lstStyle>
          <a:p>
            <a:r>
              <a:rPr lang="en-US" dirty="0"/>
              <a:t>Video Slide 4:3</a:t>
            </a:r>
          </a:p>
        </p:txBody>
      </p:sp>
      <p:sp>
        <p:nvSpPr>
          <p:cNvPr id="14" name="Media Placeholder 10"/>
          <p:cNvSpPr>
            <a:spLocks noGrp="1"/>
          </p:cNvSpPr>
          <p:nvPr>
            <p:ph type="media" sz="quarter" idx="11"/>
          </p:nvPr>
        </p:nvSpPr>
        <p:spPr>
          <a:xfrm>
            <a:off x="2837793" y="1341435"/>
            <a:ext cx="6516415" cy="4886325"/>
          </a:xfrm>
          <a:prstGeom prst="rect">
            <a:avLst/>
          </a:prstGeom>
        </p:spPr>
        <p:txBody>
          <a:bodyPr/>
          <a:lstStyle>
            <a:lvl1pPr>
              <a:defRPr>
                <a:solidFill>
                  <a:schemeClr val="accent6"/>
                </a:solidFill>
              </a:defRPr>
            </a:lvl1pPr>
          </a:lstStyle>
          <a:p>
            <a:endParaRPr lang="en-US" dirty="0"/>
          </a:p>
        </p:txBody>
      </p:sp>
      <p:pic>
        <p:nvPicPr>
          <p:cNvPr id="10" name="Picture 9">
            <a:extLst>
              <a:ext uri="{FF2B5EF4-FFF2-40B4-BE49-F238E27FC236}">
                <a16:creationId xmlns:a16="http://schemas.microsoft.com/office/drawing/2014/main" id="{35ECB288-CA2E-3B45-BCB3-B8B28A1323D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393" y="3784188"/>
            <a:ext cx="4493834" cy="3056159"/>
          </a:xfrm>
          <a:prstGeom prst="rect">
            <a:avLst/>
          </a:prstGeom>
        </p:spPr>
      </p:pic>
    </p:spTree>
    <p:extLst>
      <p:ext uri="{BB962C8B-B14F-4D97-AF65-F5344CB8AC3E}">
        <p14:creationId xmlns:p14="http://schemas.microsoft.com/office/powerpoint/2010/main" val="232194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0215" y="3065491"/>
            <a:ext cx="2543110" cy="538359"/>
          </a:xfrm>
          <a:prstGeom prst="rect">
            <a:avLst/>
          </a:prstGeom>
        </p:spPr>
      </p:pic>
      <p:pic>
        <p:nvPicPr>
          <p:cNvPr id="5" name="Picture 4">
            <a:extLst>
              <a:ext uri="{FF2B5EF4-FFF2-40B4-BE49-F238E27FC236}">
                <a16:creationId xmlns:a16="http://schemas.microsoft.com/office/drawing/2014/main" id="{6AD99DBD-857C-044B-B8F7-F8AF4364D3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518557"/>
            <a:ext cx="12317044" cy="8376557"/>
          </a:xfrm>
          <a:prstGeom prst="rect">
            <a:avLst/>
          </a:prstGeom>
        </p:spPr>
      </p:pic>
    </p:spTree>
    <p:extLst>
      <p:ext uri="{BB962C8B-B14F-4D97-AF65-F5344CB8AC3E}">
        <p14:creationId xmlns:p14="http://schemas.microsoft.com/office/powerpoint/2010/main" val="783907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pic>
        <p:nvPicPr>
          <p:cNvPr id="7" name="Picture 6">
            <a:extLst>
              <a:ext uri="{FF2B5EF4-FFF2-40B4-BE49-F238E27FC236}">
                <a16:creationId xmlns:a16="http://schemas.microsoft.com/office/drawing/2014/main" id="{A71CC711-A694-4940-AB02-0AC53E8729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18557"/>
            <a:ext cx="12317044" cy="8376557"/>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73874" y="6155046"/>
            <a:ext cx="1791990" cy="379352"/>
          </a:xfrm>
          <a:prstGeom prst="rect">
            <a:avLst/>
          </a:prstGeom>
        </p:spPr>
      </p:pic>
      <p:sp>
        <p:nvSpPr>
          <p:cNvPr id="8" name="Title 1">
            <a:extLst>
              <a:ext uri="{FF2B5EF4-FFF2-40B4-BE49-F238E27FC236}">
                <a16:creationId xmlns:a16="http://schemas.microsoft.com/office/drawing/2014/main" id="{89FA622E-408D-3144-B040-F61E32C765AE}"/>
              </a:ext>
            </a:extLst>
          </p:cNvPr>
          <p:cNvSpPr txBox="1">
            <a:spLocks/>
          </p:cNvSpPr>
          <p:nvPr userDrawn="1"/>
        </p:nvSpPr>
        <p:spPr>
          <a:xfrm>
            <a:off x="262760" y="832897"/>
            <a:ext cx="6211612" cy="11115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b="1" kern="1200">
                <a:solidFill>
                  <a:schemeClr val="accent3"/>
                </a:solidFill>
                <a:latin typeface="Tahoma" panose="020B0604030504040204" pitchFamily="34" charset="0"/>
                <a:ea typeface="Tahoma" panose="020B0604030504040204" pitchFamily="34" charset="0"/>
                <a:cs typeface="Tahoma" panose="020B0604030504040204" pitchFamily="34" charset="0"/>
              </a:defRPr>
            </a:lvl1pPr>
          </a:lstStyle>
          <a:p>
            <a:r>
              <a:rPr lang="en-US" dirty="0"/>
              <a:t>presentation TITLE</a:t>
            </a:r>
          </a:p>
        </p:txBody>
      </p:sp>
    </p:spTree>
    <p:extLst>
      <p:ext uri="{BB962C8B-B14F-4D97-AF65-F5344CB8AC3E}">
        <p14:creationId xmlns:p14="http://schemas.microsoft.com/office/powerpoint/2010/main" val="2807846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pic>
        <p:nvPicPr>
          <p:cNvPr id="7" name="Picture 6">
            <a:extLst>
              <a:ext uri="{FF2B5EF4-FFF2-40B4-BE49-F238E27FC236}">
                <a16:creationId xmlns:a16="http://schemas.microsoft.com/office/drawing/2014/main" id="{A71CC711-A694-4940-AB02-0AC53E8729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18557"/>
            <a:ext cx="12317044" cy="8376557"/>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73874" y="6155046"/>
            <a:ext cx="1791990" cy="379352"/>
          </a:xfrm>
          <a:prstGeom prst="rect">
            <a:avLst/>
          </a:prstGeom>
        </p:spPr>
      </p:pic>
      <p:sp>
        <p:nvSpPr>
          <p:cNvPr id="8" name="Title 1">
            <a:extLst>
              <a:ext uri="{FF2B5EF4-FFF2-40B4-BE49-F238E27FC236}">
                <a16:creationId xmlns:a16="http://schemas.microsoft.com/office/drawing/2014/main" id="{89FA622E-408D-3144-B040-F61E32C765AE}"/>
              </a:ext>
            </a:extLst>
          </p:cNvPr>
          <p:cNvSpPr txBox="1">
            <a:spLocks/>
          </p:cNvSpPr>
          <p:nvPr userDrawn="1"/>
        </p:nvSpPr>
        <p:spPr>
          <a:xfrm>
            <a:off x="262760" y="832897"/>
            <a:ext cx="6211612" cy="11115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b="1" kern="1200">
                <a:solidFill>
                  <a:schemeClr val="accent3"/>
                </a:solidFill>
                <a:latin typeface="Tahoma" panose="020B0604030504040204" pitchFamily="34" charset="0"/>
                <a:ea typeface="Tahoma" panose="020B0604030504040204" pitchFamily="34" charset="0"/>
                <a:cs typeface="Tahoma" panose="020B0604030504040204" pitchFamily="34" charset="0"/>
              </a:defRPr>
            </a:lvl1pPr>
          </a:lstStyle>
          <a:p>
            <a:r>
              <a:rPr lang="en-US" dirty="0">
                <a:solidFill>
                  <a:schemeClr val="bg1"/>
                </a:solidFill>
              </a:rPr>
              <a:t>presentation TITLE</a:t>
            </a:r>
          </a:p>
        </p:txBody>
      </p:sp>
    </p:spTree>
    <p:extLst>
      <p:ext uri="{BB962C8B-B14F-4D97-AF65-F5344CB8AC3E}">
        <p14:creationId xmlns:p14="http://schemas.microsoft.com/office/powerpoint/2010/main" val="2704686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sp>
        <p:nvSpPr>
          <p:cNvPr id="5" name="Title 1"/>
          <p:cNvSpPr>
            <a:spLocks noGrp="1"/>
          </p:cNvSpPr>
          <p:nvPr>
            <p:ph type="title" hasCustomPrompt="1"/>
          </p:nvPr>
        </p:nvSpPr>
        <p:spPr>
          <a:xfrm>
            <a:off x="838200" y="2386900"/>
            <a:ext cx="10515600" cy="1325563"/>
          </a:xfrm>
          <a:prstGeom prst="rect">
            <a:avLst/>
          </a:prstGeom>
        </p:spPr>
        <p:txBody>
          <a:bodyPr/>
          <a:lstStyle>
            <a:lvl1pPr algn="ct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en-US" dirty="0"/>
              <a:t>section TITLE</a:t>
            </a:r>
          </a:p>
        </p:txBody>
      </p:sp>
      <p:pic>
        <p:nvPicPr>
          <p:cNvPr id="7" name="Picture 6">
            <a:extLst>
              <a:ext uri="{FF2B5EF4-FFF2-40B4-BE49-F238E27FC236}">
                <a16:creationId xmlns:a16="http://schemas.microsoft.com/office/drawing/2014/main" id="{99626F32-ACC3-5E4C-B403-7E673E6BA1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61307"/>
            <a:ext cx="12317044" cy="8376557"/>
          </a:xfrm>
          <a:prstGeom prst="rect">
            <a:avLst/>
          </a:prstGeom>
        </p:spPr>
      </p:pic>
    </p:spTree>
    <p:extLst>
      <p:ext uri="{BB962C8B-B14F-4D97-AF65-F5344CB8AC3E}">
        <p14:creationId xmlns:p14="http://schemas.microsoft.com/office/powerpoint/2010/main" val="3656964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10" name="Content Placeholder 2"/>
          <p:cNvSpPr>
            <a:spLocks noGrp="1"/>
          </p:cNvSpPr>
          <p:nvPr>
            <p:ph sz="half" idx="1"/>
          </p:nvPr>
        </p:nvSpPr>
        <p:spPr>
          <a:xfrm>
            <a:off x="836169" y="1825625"/>
            <a:ext cx="5181600" cy="4351338"/>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6"/>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6"/>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6"/>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2"/>
          </p:nvPr>
        </p:nvSpPr>
        <p:spPr>
          <a:xfrm>
            <a:off x="6170169" y="1825625"/>
            <a:ext cx="5181600" cy="4351338"/>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6"/>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6"/>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6"/>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BF1777A9-3630-B640-A26D-B9D7AFA435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800372"/>
            <a:ext cx="4493834" cy="3056159"/>
          </a:xfrm>
          <a:prstGeom prst="rect">
            <a:avLst/>
          </a:prstGeom>
        </p:spPr>
      </p:pic>
    </p:spTree>
    <p:extLst>
      <p:ext uri="{BB962C8B-B14F-4D97-AF65-F5344CB8AC3E}">
        <p14:creationId xmlns:p14="http://schemas.microsoft.com/office/powerpoint/2010/main" val="228953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663884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ouble text and photo_dark blu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12" name="Title 1"/>
          <p:cNvSpPr>
            <a:spLocks noGrp="1"/>
          </p:cNvSpPr>
          <p:nvPr>
            <p:ph type="title"/>
          </p:nvPr>
        </p:nvSpPr>
        <p:spPr>
          <a:xfrm>
            <a:off x="838200" y="365125"/>
            <a:ext cx="10515600" cy="1325563"/>
          </a:xfrm>
          <a:prstGeom prst="rect">
            <a:avLst/>
          </a:prstGeom>
        </p:spPr>
        <p:txBody>
          <a:bodyPr anchor="ct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13" name="Content Placeholder 4"/>
          <p:cNvSpPr>
            <a:spLocks noGrp="1"/>
          </p:cNvSpPr>
          <p:nvPr>
            <p:ph sz="quarter" idx="11"/>
          </p:nvPr>
        </p:nvSpPr>
        <p:spPr>
          <a:xfrm>
            <a:off x="838200" y="5020733"/>
            <a:ext cx="5105400" cy="1151467"/>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6"/>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6"/>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6"/>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3"/>
          </p:nvPr>
        </p:nvSpPr>
        <p:spPr>
          <a:xfrm>
            <a:off x="6096000" y="5020733"/>
            <a:ext cx="5105400" cy="1151467"/>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6"/>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6"/>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6"/>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7"/>
          <p:cNvSpPr>
            <a:spLocks noGrp="1"/>
          </p:cNvSpPr>
          <p:nvPr>
            <p:ph type="pic" sz="quarter" idx="14"/>
          </p:nvPr>
        </p:nvSpPr>
        <p:spPr>
          <a:xfrm>
            <a:off x="838200" y="1690688"/>
            <a:ext cx="5105400" cy="3138698"/>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6" name="Picture Placeholder 7"/>
          <p:cNvSpPr>
            <a:spLocks noGrp="1"/>
          </p:cNvSpPr>
          <p:nvPr>
            <p:ph type="pic" sz="quarter" idx="15"/>
          </p:nvPr>
        </p:nvSpPr>
        <p:spPr>
          <a:xfrm>
            <a:off x="6096000" y="1699154"/>
            <a:ext cx="5105400" cy="3138698"/>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11" name="Picture 10">
            <a:extLst>
              <a:ext uri="{FF2B5EF4-FFF2-40B4-BE49-F238E27FC236}">
                <a16:creationId xmlns:a16="http://schemas.microsoft.com/office/drawing/2014/main" id="{37BF47EA-D844-614C-928B-15D021AFC3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800372"/>
            <a:ext cx="4493834" cy="3056159"/>
          </a:xfrm>
          <a:prstGeom prst="rect">
            <a:avLst/>
          </a:prstGeom>
        </p:spPr>
      </p:pic>
    </p:spTree>
    <p:extLst>
      <p:ext uri="{BB962C8B-B14F-4D97-AF65-F5344CB8AC3E}">
        <p14:creationId xmlns:p14="http://schemas.microsoft.com/office/powerpoint/2010/main" val="3192851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Video 16: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12" name="Media Placeholder 10"/>
          <p:cNvSpPr>
            <a:spLocks noGrp="1"/>
          </p:cNvSpPr>
          <p:nvPr>
            <p:ph type="media" sz="quarter" idx="11"/>
          </p:nvPr>
        </p:nvSpPr>
        <p:spPr>
          <a:xfrm>
            <a:off x="1426312" y="1197381"/>
            <a:ext cx="8723312" cy="4886325"/>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3" name="Title 1"/>
          <p:cNvSpPr>
            <a:spLocks noGrp="1"/>
          </p:cNvSpPr>
          <p:nvPr>
            <p:ph type="title" hasCustomPrompt="1"/>
          </p:nvPr>
        </p:nvSpPr>
        <p:spPr>
          <a:xfrm>
            <a:off x="838200" y="365125"/>
            <a:ext cx="10515600" cy="675399"/>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r>
              <a:rPr lang="en-US" dirty="0"/>
              <a:t>Video Slide 16:9</a:t>
            </a:r>
          </a:p>
        </p:txBody>
      </p:sp>
      <p:pic>
        <p:nvPicPr>
          <p:cNvPr id="10" name="Picture 9">
            <a:extLst>
              <a:ext uri="{FF2B5EF4-FFF2-40B4-BE49-F238E27FC236}">
                <a16:creationId xmlns:a16="http://schemas.microsoft.com/office/drawing/2014/main" id="{D3974DE7-4499-154A-83E9-1179AEDC36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800372"/>
            <a:ext cx="4493834" cy="3056159"/>
          </a:xfrm>
          <a:prstGeom prst="rect">
            <a:avLst/>
          </a:prstGeom>
        </p:spPr>
      </p:pic>
    </p:spTree>
    <p:extLst>
      <p:ext uri="{BB962C8B-B14F-4D97-AF65-F5344CB8AC3E}">
        <p14:creationId xmlns:p14="http://schemas.microsoft.com/office/powerpoint/2010/main" val="2161647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Video 4: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9624" y="6356495"/>
            <a:ext cx="1597367" cy="338152"/>
          </a:xfrm>
          <a:prstGeom prst="rect">
            <a:avLst/>
          </a:prstGeom>
        </p:spPr>
      </p:pic>
      <p:sp>
        <p:nvSpPr>
          <p:cNvPr id="10" name="Title 1"/>
          <p:cNvSpPr>
            <a:spLocks noGrp="1"/>
          </p:cNvSpPr>
          <p:nvPr>
            <p:ph type="title" hasCustomPrompt="1"/>
          </p:nvPr>
        </p:nvSpPr>
        <p:spPr>
          <a:xfrm>
            <a:off x="838200" y="365125"/>
            <a:ext cx="10515600" cy="675399"/>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r>
              <a:rPr lang="en-US" dirty="0"/>
              <a:t>Video Slide 4:3</a:t>
            </a:r>
          </a:p>
        </p:txBody>
      </p:sp>
      <p:sp>
        <p:nvSpPr>
          <p:cNvPr id="11" name="Media Placeholder 10"/>
          <p:cNvSpPr>
            <a:spLocks noGrp="1"/>
          </p:cNvSpPr>
          <p:nvPr>
            <p:ph type="media" sz="quarter" idx="11"/>
          </p:nvPr>
        </p:nvSpPr>
        <p:spPr>
          <a:xfrm>
            <a:off x="2837793" y="1341435"/>
            <a:ext cx="6516415" cy="4886325"/>
          </a:xfrm>
          <a:prstGeom prst="rect">
            <a:avLst/>
          </a:prstGeom>
        </p:spPr>
        <p:txBody>
          <a:bodyPr/>
          <a:lstStyle>
            <a:lvl1pPr>
              <a:defRPr>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12" name="Picture 11">
            <a:extLst>
              <a:ext uri="{FF2B5EF4-FFF2-40B4-BE49-F238E27FC236}">
                <a16:creationId xmlns:a16="http://schemas.microsoft.com/office/drawing/2014/main" id="{AE95E35B-E322-5749-BD6B-CCBE7A8577A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800372"/>
            <a:ext cx="4493834" cy="3056159"/>
          </a:xfrm>
          <a:prstGeom prst="rect">
            <a:avLst/>
          </a:prstGeom>
        </p:spPr>
      </p:pic>
    </p:spTree>
    <p:extLst>
      <p:ext uri="{BB962C8B-B14F-4D97-AF65-F5344CB8AC3E}">
        <p14:creationId xmlns:p14="http://schemas.microsoft.com/office/powerpoint/2010/main" val="2508294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34"/>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0215" y="3065491"/>
            <a:ext cx="2543110" cy="538359"/>
          </a:xfrm>
          <a:prstGeom prst="rect">
            <a:avLst/>
          </a:prstGeom>
        </p:spPr>
      </p:pic>
      <p:pic>
        <p:nvPicPr>
          <p:cNvPr id="5" name="Picture 4">
            <a:extLst>
              <a:ext uri="{FF2B5EF4-FFF2-40B4-BE49-F238E27FC236}">
                <a16:creationId xmlns:a16="http://schemas.microsoft.com/office/drawing/2014/main" id="{57C58839-4E07-D74C-B279-449D4DAA2EA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518557"/>
            <a:ext cx="12317044" cy="8376557"/>
          </a:xfrm>
          <a:prstGeom prst="rect">
            <a:avLst/>
          </a:prstGeom>
        </p:spPr>
      </p:pic>
    </p:spTree>
    <p:extLst>
      <p:ext uri="{BB962C8B-B14F-4D97-AF65-F5344CB8AC3E}">
        <p14:creationId xmlns:p14="http://schemas.microsoft.com/office/powerpoint/2010/main" val="867034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pic>
        <p:nvPicPr>
          <p:cNvPr id="3" name="Picture 2">
            <a:extLst>
              <a:ext uri="{FF2B5EF4-FFF2-40B4-BE49-F238E27FC236}">
                <a16:creationId xmlns:a16="http://schemas.microsoft.com/office/drawing/2014/main" id="{DDB63597-429A-9A4C-9CC8-D087FBCA77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380727"/>
            <a:ext cx="12192000" cy="8291517"/>
          </a:xfrm>
          <a:prstGeom prst="rect">
            <a:avLst/>
          </a:prstGeom>
        </p:spPr>
      </p:pic>
      <p:sp>
        <p:nvSpPr>
          <p:cNvPr id="8" name="Title 1">
            <a:extLst>
              <a:ext uri="{FF2B5EF4-FFF2-40B4-BE49-F238E27FC236}">
                <a16:creationId xmlns:a16="http://schemas.microsoft.com/office/drawing/2014/main" id="{7ADE278B-8ECE-E346-9529-8CD4AE1E000A}"/>
              </a:ext>
            </a:extLst>
          </p:cNvPr>
          <p:cNvSpPr txBox="1">
            <a:spLocks/>
          </p:cNvSpPr>
          <p:nvPr userDrawn="1"/>
        </p:nvSpPr>
        <p:spPr>
          <a:xfrm>
            <a:off x="262760" y="832897"/>
            <a:ext cx="6211612" cy="11115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b="1" kern="1200">
                <a:solidFill>
                  <a:schemeClr val="accent3"/>
                </a:solidFill>
                <a:latin typeface="Tahoma" panose="020B0604030504040204" pitchFamily="34" charset="0"/>
                <a:ea typeface="Tahoma" panose="020B0604030504040204" pitchFamily="34" charset="0"/>
                <a:cs typeface="Tahoma" panose="020B0604030504040204" pitchFamily="34" charset="0"/>
              </a:defRPr>
            </a:lvl1pPr>
          </a:lstStyle>
          <a:p>
            <a:r>
              <a:rPr lang="en-US" dirty="0">
                <a:solidFill>
                  <a:schemeClr val="bg1"/>
                </a:solidFill>
              </a:rPr>
              <a:t>presentation TITLE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74779" y="6213244"/>
            <a:ext cx="1791085" cy="375550"/>
          </a:xfrm>
          <a:prstGeom prst="rect">
            <a:avLst/>
          </a:prstGeom>
        </p:spPr>
      </p:pic>
    </p:spTree>
    <p:extLst>
      <p:ext uri="{BB962C8B-B14F-4D97-AF65-F5344CB8AC3E}">
        <p14:creationId xmlns:p14="http://schemas.microsoft.com/office/powerpoint/2010/main" val="1506885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sp>
        <p:nvSpPr>
          <p:cNvPr id="6" name="Title 1"/>
          <p:cNvSpPr>
            <a:spLocks noGrp="1"/>
          </p:cNvSpPr>
          <p:nvPr>
            <p:ph type="title" hasCustomPrompt="1"/>
          </p:nvPr>
        </p:nvSpPr>
        <p:spPr>
          <a:xfrm>
            <a:off x="838200" y="2386900"/>
            <a:ext cx="10515600" cy="1325563"/>
          </a:xfrm>
          <a:prstGeom prst="rect">
            <a:avLst/>
          </a:prstGeom>
        </p:spPr>
        <p:txBody>
          <a:bodyPr/>
          <a:lstStyle>
            <a:lvl1pPr algn="ctr">
              <a:defRPr>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section TITLE</a:t>
            </a:r>
          </a:p>
        </p:txBody>
      </p:sp>
      <p:pic>
        <p:nvPicPr>
          <p:cNvPr id="7" name="Picture 6">
            <a:extLst>
              <a:ext uri="{FF2B5EF4-FFF2-40B4-BE49-F238E27FC236}">
                <a16:creationId xmlns:a16="http://schemas.microsoft.com/office/drawing/2014/main" id="{ED34AFCB-B298-8447-999C-C371E489CE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12192000" cy="6890917"/>
          </a:xfrm>
          <a:prstGeom prst="rect">
            <a:avLst/>
          </a:prstGeom>
        </p:spPr>
      </p:pic>
    </p:spTree>
    <p:extLst>
      <p:ext uri="{BB962C8B-B14F-4D97-AF65-F5344CB8AC3E}">
        <p14:creationId xmlns:p14="http://schemas.microsoft.com/office/powerpoint/2010/main" val="2132013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spTree>
    <p:extLst>
      <p:ext uri="{BB962C8B-B14F-4D97-AF65-F5344CB8AC3E}">
        <p14:creationId xmlns:p14="http://schemas.microsoft.com/office/powerpoint/2010/main" val="2135703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ouble text and pictu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nchor="ctr"/>
          <a:lstStyle>
            <a:lvl1pPr>
              <a:defRPr>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4935" y="6358662"/>
            <a:ext cx="1592057" cy="333818"/>
          </a:xfrm>
          <a:prstGeom prst="rect">
            <a:avLst/>
          </a:prstGeom>
        </p:spPr>
      </p:pic>
      <p:sp>
        <p:nvSpPr>
          <p:cNvPr id="7" name="Slide Number Placeholder 6"/>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sp>
        <p:nvSpPr>
          <p:cNvPr id="11" name="Content Placeholder 4"/>
          <p:cNvSpPr>
            <a:spLocks noGrp="1"/>
          </p:cNvSpPr>
          <p:nvPr>
            <p:ph sz="quarter" idx="11"/>
          </p:nvPr>
        </p:nvSpPr>
        <p:spPr>
          <a:xfrm>
            <a:off x="838200" y="4995333"/>
            <a:ext cx="5105400" cy="117686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3"/>
          </p:nvPr>
        </p:nvSpPr>
        <p:spPr>
          <a:xfrm>
            <a:off x="6096000" y="4995333"/>
            <a:ext cx="5105400" cy="117686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7"/>
          <p:cNvSpPr>
            <a:spLocks noGrp="1"/>
          </p:cNvSpPr>
          <p:nvPr>
            <p:ph type="pic" sz="quarter" idx="14"/>
          </p:nvPr>
        </p:nvSpPr>
        <p:spPr>
          <a:xfrm>
            <a:off x="838200" y="1690688"/>
            <a:ext cx="5105400" cy="3113298"/>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4" name="Picture Placeholder 7"/>
          <p:cNvSpPr>
            <a:spLocks noGrp="1"/>
          </p:cNvSpPr>
          <p:nvPr>
            <p:ph type="pic" sz="quarter" idx="15"/>
          </p:nvPr>
        </p:nvSpPr>
        <p:spPr>
          <a:xfrm>
            <a:off x="6096000" y="1699154"/>
            <a:ext cx="5105400" cy="3113298"/>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15" name="Picture 14">
            <a:extLst>
              <a:ext uri="{FF2B5EF4-FFF2-40B4-BE49-F238E27FC236}">
                <a16:creationId xmlns:a16="http://schemas.microsoft.com/office/drawing/2014/main" id="{A724E47F-D32E-C049-8C23-7D91F35072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9261" y="3602038"/>
            <a:ext cx="4903722" cy="3334916"/>
          </a:xfrm>
          <a:prstGeom prst="rect">
            <a:avLst/>
          </a:prstGeom>
        </p:spPr>
      </p:pic>
    </p:spTree>
    <p:extLst>
      <p:ext uri="{BB962C8B-B14F-4D97-AF65-F5344CB8AC3E}">
        <p14:creationId xmlns:p14="http://schemas.microsoft.com/office/powerpoint/2010/main" val="3885417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video slide 16:9">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4935" y="6358662"/>
            <a:ext cx="1592057" cy="333818"/>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sp>
        <p:nvSpPr>
          <p:cNvPr id="9" name="Title 1"/>
          <p:cNvSpPr>
            <a:spLocks noGrp="1"/>
          </p:cNvSpPr>
          <p:nvPr>
            <p:ph type="title" hasCustomPrompt="1"/>
          </p:nvPr>
        </p:nvSpPr>
        <p:spPr>
          <a:xfrm>
            <a:off x="838200" y="365125"/>
            <a:ext cx="10515600" cy="67539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a:t>Video Slide 16:9</a:t>
            </a:r>
          </a:p>
        </p:txBody>
      </p:sp>
      <p:sp>
        <p:nvSpPr>
          <p:cNvPr id="10" name="Media Placeholder 10"/>
          <p:cNvSpPr>
            <a:spLocks noGrp="1"/>
          </p:cNvSpPr>
          <p:nvPr>
            <p:ph type="media" sz="quarter" idx="11"/>
          </p:nvPr>
        </p:nvSpPr>
        <p:spPr>
          <a:xfrm>
            <a:off x="1734344" y="1250950"/>
            <a:ext cx="8723312" cy="4886325"/>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11" name="Picture 10">
            <a:extLst>
              <a:ext uri="{FF2B5EF4-FFF2-40B4-BE49-F238E27FC236}">
                <a16:creationId xmlns:a16="http://schemas.microsoft.com/office/drawing/2014/main" id="{B5283F06-6C0A-9A43-A434-CBD1085E6A3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9261" y="3602038"/>
            <a:ext cx="4903722" cy="3334916"/>
          </a:xfrm>
          <a:prstGeom prst="rect">
            <a:avLst/>
          </a:prstGeom>
        </p:spPr>
      </p:pic>
    </p:spTree>
    <p:extLst>
      <p:ext uri="{BB962C8B-B14F-4D97-AF65-F5344CB8AC3E}">
        <p14:creationId xmlns:p14="http://schemas.microsoft.com/office/powerpoint/2010/main" val="5831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Video slide 4: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4935" y="6358662"/>
            <a:ext cx="1592057" cy="333818"/>
          </a:xfrm>
          <a:prstGeom prst="rect">
            <a:avLst/>
          </a:prstGeom>
        </p:spPr>
      </p:pic>
      <p:sp>
        <p:nvSpPr>
          <p:cNvPr id="6" name="Slide Number Placeholder 5"/>
          <p:cNvSpPr>
            <a:spLocks noGrp="1"/>
          </p:cNvSpPr>
          <p:nvPr>
            <p:ph type="sldNum" sz="quarter" idx="12"/>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sp>
        <p:nvSpPr>
          <p:cNvPr id="11" name="Title 1"/>
          <p:cNvSpPr>
            <a:spLocks noGrp="1"/>
          </p:cNvSpPr>
          <p:nvPr>
            <p:ph type="title" hasCustomPrompt="1"/>
          </p:nvPr>
        </p:nvSpPr>
        <p:spPr>
          <a:xfrm>
            <a:off x="838200" y="365125"/>
            <a:ext cx="10515600" cy="67539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a:t>Video Slide 4:3</a:t>
            </a:r>
          </a:p>
        </p:txBody>
      </p:sp>
      <p:sp>
        <p:nvSpPr>
          <p:cNvPr id="12" name="Media Placeholder 8"/>
          <p:cNvSpPr>
            <a:spLocks noGrp="1"/>
          </p:cNvSpPr>
          <p:nvPr>
            <p:ph type="media" sz="quarter" idx="11"/>
          </p:nvPr>
        </p:nvSpPr>
        <p:spPr>
          <a:xfrm>
            <a:off x="2837657" y="1222908"/>
            <a:ext cx="6516687" cy="4886325"/>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9" name="Picture 8">
            <a:extLst>
              <a:ext uri="{FF2B5EF4-FFF2-40B4-BE49-F238E27FC236}">
                <a16:creationId xmlns:a16="http://schemas.microsoft.com/office/drawing/2014/main" id="{F8C8BED9-87B9-D244-8606-653499F399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9261" y="3602038"/>
            <a:ext cx="4903722" cy="3334916"/>
          </a:xfrm>
          <a:prstGeom prst="rect">
            <a:avLst/>
          </a:prstGeom>
        </p:spPr>
      </p:pic>
    </p:spTree>
    <p:extLst>
      <p:ext uri="{BB962C8B-B14F-4D97-AF65-F5344CB8AC3E}">
        <p14:creationId xmlns:p14="http://schemas.microsoft.com/office/powerpoint/2010/main" val="72437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191656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 y="0"/>
            <a:ext cx="12201144" cy="689091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8675" y="3068942"/>
            <a:ext cx="2534650" cy="531458"/>
          </a:xfrm>
          <a:prstGeom prst="rect">
            <a:avLst/>
          </a:prstGeom>
        </p:spPr>
      </p:pic>
      <p:pic>
        <p:nvPicPr>
          <p:cNvPr id="6" name="Picture 5">
            <a:extLst>
              <a:ext uri="{FF2B5EF4-FFF2-40B4-BE49-F238E27FC236}">
                <a16:creationId xmlns:a16="http://schemas.microsoft.com/office/drawing/2014/main" id="{1C299B7B-F5E2-3745-A270-6788FC461E0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380727"/>
            <a:ext cx="12192000" cy="8291517"/>
          </a:xfrm>
          <a:prstGeom prst="rect">
            <a:avLst/>
          </a:prstGeom>
        </p:spPr>
      </p:pic>
    </p:spTree>
    <p:extLst>
      <p:ext uri="{BB962C8B-B14F-4D97-AF65-F5344CB8AC3E}">
        <p14:creationId xmlns:p14="http://schemas.microsoft.com/office/powerpoint/2010/main" val="1346940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uide slide- don't u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256032" y="6475222"/>
            <a:ext cx="381000" cy="365125"/>
          </a:xfrm>
          <a:prstGeom prst="rect">
            <a:avLst/>
          </a:prstGeom>
        </p:spPr>
        <p:txBody>
          <a:bodyPr/>
          <a:lstStyle/>
          <a:p>
            <a:fld id="{C9215810-4C69-604A-A4C5-98DC0C9B3678}" type="slidenum">
              <a:rPr lang="en-US" smtClean="0"/>
              <a:t>‹nº›</a:t>
            </a:fld>
            <a:endParaRPr lang="en-US" dirty="0"/>
          </a:p>
        </p:txBody>
      </p:sp>
      <p:sp>
        <p:nvSpPr>
          <p:cNvPr id="7" name="Content Placeholder 2"/>
          <p:cNvSpPr>
            <a:spLocks noGrp="1"/>
          </p:cNvSpPr>
          <p:nvPr>
            <p:ph idx="1"/>
          </p:nvPr>
        </p:nvSpPr>
        <p:spPr>
          <a:xfrm>
            <a:off x="838200" y="1825625"/>
            <a:ext cx="10515600" cy="4351338"/>
          </a:xfrm>
          <a:prstGeom prst="rect">
            <a:avLst/>
          </a:prstGeom>
        </p:spPr>
        <p:txBody>
          <a:bodyPr/>
          <a:lstStyle>
            <a:lvl1pPr>
              <a:defRPr>
                <a:solidFill>
                  <a:schemeClr val="accent4"/>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4"/>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4"/>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4"/>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4"/>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54935" y="6358662"/>
            <a:ext cx="1592057" cy="333818"/>
          </a:xfrm>
          <a:prstGeom prst="rect">
            <a:avLst/>
          </a:prstGeom>
        </p:spPr>
      </p:pic>
    </p:spTree>
    <p:extLst>
      <p:ext uri="{BB962C8B-B14F-4D97-AF65-F5344CB8AC3E}">
        <p14:creationId xmlns:p14="http://schemas.microsoft.com/office/powerpoint/2010/main" val="339896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r">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31FB78A-A575-4117-90F8-EE54CA853EBF}"/>
              </a:ext>
            </a:extLst>
          </p:cNvPr>
          <p:cNvSpPr/>
          <p:nvPr userDrawn="1"/>
        </p:nvSpPr>
        <p:spPr>
          <a:xfrm>
            <a:off x="1" y="0"/>
            <a:ext cx="12191999" cy="3746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 name="Slide Number Placeholder 5">
            <a:extLst>
              <a:ext uri="{FF2B5EF4-FFF2-40B4-BE49-F238E27FC236}">
                <a16:creationId xmlns:a16="http://schemas.microsoft.com/office/drawing/2014/main" id="{099C3AF1-00AA-4DEB-8AB1-40A8FE534FF4}"/>
              </a:ext>
            </a:extLst>
          </p:cNvPr>
          <p:cNvSpPr txBox="1">
            <a:spLocks/>
          </p:cNvSpPr>
          <p:nvPr userDrawn="1"/>
        </p:nvSpPr>
        <p:spPr>
          <a:xfrm>
            <a:off x="10489642" y="288472"/>
            <a:ext cx="14084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00FE6C1-53D2-4B4A-A041-B539D8DA3A16}" type="slidenum">
              <a:rPr lang="en-US" sz="1000" b="0" spc="60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pPr algn="r"/>
              <a:t>‹nº›</a:t>
            </a:fld>
            <a:endParaRPr lang="en-US" sz="1000" b="0" spc="6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9" name="Imagem 8">
            <a:extLst>
              <a:ext uri="{FF2B5EF4-FFF2-40B4-BE49-F238E27FC236}">
                <a16:creationId xmlns:a16="http://schemas.microsoft.com/office/drawing/2014/main" id="{31775BCD-B267-4366-A26A-079AA94C16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689" y="221953"/>
            <a:ext cx="987166" cy="524630"/>
          </a:xfrm>
          <a:prstGeom prst="rect">
            <a:avLst/>
          </a:prstGeom>
        </p:spPr>
      </p:pic>
      <p:sp>
        <p:nvSpPr>
          <p:cNvPr id="11" name="Espaço Reservado para Imagem 10">
            <a:extLst>
              <a:ext uri="{FF2B5EF4-FFF2-40B4-BE49-F238E27FC236}">
                <a16:creationId xmlns:a16="http://schemas.microsoft.com/office/drawing/2014/main" id="{2BAC7F95-31F7-48C7-8D99-1F04006EE040}"/>
              </a:ext>
            </a:extLst>
          </p:cNvPr>
          <p:cNvSpPr>
            <a:spLocks noGrp="1"/>
          </p:cNvSpPr>
          <p:nvPr>
            <p:ph type="pic" sz="quarter" idx="10"/>
          </p:nvPr>
        </p:nvSpPr>
        <p:spPr>
          <a:xfrm>
            <a:off x="0" y="3746500"/>
            <a:ext cx="12192000" cy="3111500"/>
          </a:xfrm>
          <a:prstGeom prst="rect">
            <a:avLst/>
          </a:prstGeom>
        </p:spPr>
        <p:txBody>
          <a:bodyPr/>
          <a:lstStyle/>
          <a:p>
            <a:endParaRPr lang="pt-BR" dirty="0"/>
          </a:p>
        </p:txBody>
      </p:sp>
    </p:spTree>
    <p:extLst>
      <p:ext uri="{BB962C8B-B14F-4D97-AF65-F5344CB8AC3E}">
        <p14:creationId xmlns:p14="http://schemas.microsoft.com/office/powerpoint/2010/main" val="2658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2AEFCF34-5D95-4734-BAC6-3B44A0B13950}"/>
              </a:ext>
            </a:extLst>
          </p:cNvPr>
          <p:cNvSpPr/>
          <p:nvPr userDrawn="1"/>
        </p:nvSpPr>
        <p:spPr>
          <a:xfrm>
            <a:off x="1"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 name="Slide Number Placeholder 5">
            <a:extLst>
              <a:ext uri="{FF2B5EF4-FFF2-40B4-BE49-F238E27FC236}">
                <a16:creationId xmlns:a16="http://schemas.microsoft.com/office/drawing/2014/main" id="{F6EAD493-806B-4795-AFFF-29E678D35F49}"/>
              </a:ext>
            </a:extLst>
          </p:cNvPr>
          <p:cNvSpPr txBox="1">
            <a:spLocks/>
          </p:cNvSpPr>
          <p:nvPr userDrawn="1"/>
        </p:nvSpPr>
        <p:spPr>
          <a:xfrm>
            <a:off x="10489642" y="288472"/>
            <a:ext cx="14084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00FE6C1-53D2-4B4A-A041-B539D8DA3A16}" type="slidenum">
              <a:rPr lang="en-US" sz="1000" b="0" spc="30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pPr algn="r"/>
              <a:t>‹nº›</a:t>
            </a:fld>
            <a:endParaRPr lang="en-US" sz="1000" b="0" spc="3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9" name="Imagem 8">
            <a:extLst>
              <a:ext uri="{FF2B5EF4-FFF2-40B4-BE49-F238E27FC236}">
                <a16:creationId xmlns:a16="http://schemas.microsoft.com/office/drawing/2014/main" id="{32344049-44AC-4107-AEC9-FE4856400D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689" y="221953"/>
            <a:ext cx="987166" cy="524630"/>
          </a:xfrm>
          <a:prstGeom prst="rect">
            <a:avLst/>
          </a:prstGeom>
        </p:spPr>
      </p:pic>
      <p:pic>
        <p:nvPicPr>
          <p:cNvPr id="6" name="Imagem 5"/>
          <p:cNvPicPr>
            <a:picLocks noChangeAspect="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a:xfrm rot="15044776">
            <a:off x="10835651" y="-196811"/>
            <a:ext cx="1293329" cy="1747445"/>
          </a:xfrm>
          <a:prstGeom prst="rect">
            <a:avLst/>
          </a:prstGeom>
        </p:spPr>
      </p:pic>
    </p:spTree>
    <p:extLst>
      <p:ext uri="{BB962C8B-B14F-4D97-AF65-F5344CB8AC3E}">
        <p14:creationId xmlns:p14="http://schemas.microsoft.com/office/powerpoint/2010/main" val="164916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 presetClass="path" presetSubtype="0" repeatCount="indefinite" fill="hold" nodeType="withEffect">
                                  <p:stCondLst>
                                    <p:cond delay="0"/>
                                  </p:stCondLst>
                                  <p:childTnLst>
                                    <p:animMotion origin="layout" path="M -4.44444E-6 -0.00064 C -0.00185 -0.00064 -0.00347 -0.00224 -0.00347 -0.00401 C -0.00347 -0.00577 -0.00185 -0.00721 -4.44444E-6 -0.00721 C 0.00186 -0.00721 0.00348 -0.00577 0.00348 -0.00401 C 0.00348 -0.00224 0.00186 -0.00064 -4.44444E-6 -0.00064 Z " pathEditMode="relative" rAng="0" ptsTypes="AAAAA">
                                      <p:cBhvr>
                                        <p:cTn id="9" dur="5000" fill="hold"/>
                                        <p:tgtEl>
                                          <p:spTgt spid="6"/>
                                        </p:tgtEl>
                                        <p:attrNameLst>
                                          <p:attrName>ppt_x</p:attrName>
                                          <p:attrName>ppt_y</p:attrName>
                                        </p:attrNameLst>
                                      </p:cBhvr>
                                      <p:rCtr x="0" y="-3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ÇÕES">
    <p:spTree>
      <p:nvGrpSpPr>
        <p:cNvPr id="1" name=""/>
        <p:cNvGrpSpPr/>
        <p:nvPr/>
      </p:nvGrpSpPr>
      <p:grpSpPr>
        <a:xfrm>
          <a:off x="0" y="0"/>
          <a:ext cx="0" cy="0"/>
          <a:chOff x="0" y="0"/>
          <a:chExt cx="0" cy="0"/>
        </a:xfrm>
      </p:grpSpPr>
      <p:pic>
        <p:nvPicPr>
          <p:cNvPr id="5" name="Imagem 4"/>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800100" y="-140677"/>
            <a:ext cx="13707207" cy="7019580"/>
          </a:xfrm>
          <a:prstGeom prst="rect">
            <a:avLst/>
          </a:prstGeom>
        </p:spPr>
      </p:pic>
    </p:spTree>
    <p:extLst>
      <p:ext uri="{BB962C8B-B14F-4D97-AF65-F5344CB8AC3E}">
        <p14:creationId xmlns:p14="http://schemas.microsoft.com/office/powerpoint/2010/main" val="2575862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ANCO">
    <p:spTree>
      <p:nvGrpSpPr>
        <p:cNvPr id="1" name=""/>
        <p:cNvGrpSpPr/>
        <p:nvPr/>
      </p:nvGrpSpPr>
      <p:grpSpPr>
        <a:xfrm>
          <a:off x="0" y="0"/>
          <a:ext cx="0" cy="0"/>
          <a:chOff x="0" y="0"/>
          <a:chExt cx="0" cy="0"/>
        </a:xfrm>
      </p:grpSpPr>
      <p:pic>
        <p:nvPicPr>
          <p:cNvPr id="2" name="Imagem 1"/>
          <p:cNvPicPr>
            <a:picLocks noChangeAspect="1"/>
          </p:cNvPicPr>
          <p:nvPr userDrawn="1"/>
        </p:nvPicPr>
        <p:blipFill rotWithShape="1">
          <a:blip r:embed="rId2" cstate="print">
            <a:duotone>
              <a:prstClr val="black"/>
              <a:srgbClr val="4C91C7">
                <a:tint val="45000"/>
                <a:satMod val="400000"/>
              </a:srgbClr>
            </a:duotone>
            <a:extLst>
              <a:ext uri="{28A0092B-C50C-407E-A947-70E740481C1C}">
                <a14:useLocalDpi xmlns:a14="http://schemas.microsoft.com/office/drawing/2010/main" val="0"/>
              </a:ext>
            </a:extLst>
          </a:blip>
          <a:srcRect/>
          <a:stretch/>
        </p:blipFill>
        <p:spPr>
          <a:xfrm rot="15044776">
            <a:off x="10835651" y="-196811"/>
            <a:ext cx="1293329" cy="1747445"/>
          </a:xfrm>
          <a:prstGeom prst="rect">
            <a:avLst/>
          </a:prstGeom>
        </p:spPr>
      </p:pic>
      <p:pic>
        <p:nvPicPr>
          <p:cNvPr id="3" name="Imagem 2">
            <a:extLst>
              <a:ext uri="{FF2B5EF4-FFF2-40B4-BE49-F238E27FC236}">
                <a16:creationId xmlns:a16="http://schemas.microsoft.com/office/drawing/2014/main" id="{D8FD6C05-ACA7-4E3B-BF86-3C30ACBA3C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689" y="221953"/>
            <a:ext cx="987166" cy="524631"/>
          </a:xfrm>
          <a:prstGeom prst="rect">
            <a:avLst/>
          </a:prstGeom>
        </p:spPr>
      </p:pic>
    </p:spTree>
    <p:extLst>
      <p:ext uri="{BB962C8B-B14F-4D97-AF65-F5344CB8AC3E}">
        <p14:creationId xmlns:p14="http://schemas.microsoft.com/office/powerpoint/2010/main" val="41364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 presetClass="path" presetSubtype="0" repeatCount="indefinite" fill="hold" nodeType="withEffect">
                                  <p:stCondLst>
                                    <p:cond delay="0"/>
                                  </p:stCondLst>
                                  <p:childTnLst>
                                    <p:animMotion origin="layout" path="M -4.44444E-6 -0.00064 C -0.00185 -0.00064 -0.00347 -0.00224 -0.00347 -0.00401 C -0.00347 -0.00577 -0.00185 -0.00721 -4.44444E-6 -0.00721 C 0.00186 -0.00721 0.00348 -0.00577 0.00348 -0.00401 C 0.00348 -0.00224 0.00186 -0.00064 -4.44444E-6 -0.00064 Z " pathEditMode="relative" rAng="0" ptsTypes="AAAAA">
                                      <p:cBhvr>
                                        <p:cTn id="9" dur="5000" fill="hold"/>
                                        <p:tgtEl>
                                          <p:spTgt spid="2"/>
                                        </p:tgtEl>
                                        <p:attrNameLst>
                                          <p:attrName>ppt_x</p:attrName>
                                          <p:attrName>ppt_y</p:attrName>
                                        </p:attrNameLst>
                                      </p:cBhvr>
                                      <p:rCtr x="0" y="-3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RANCO">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12192000" cy="6875585"/>
          </a:xfrm>
          <a:prstGeom prst="rect">
            <a:avLst/>
          </a:prstGeom>
        </p:spPr>
      </p:pic>
    </p:spTree>
    <p:extLst>
      <p:ext uri="{BB962C8B-B14F-4D97-AF65-F5344CB8AC3E}">
        <p14:creationId xmlns:p14="http://schemas.microsoft.com/office/powerpoint/2010/main" val="2828198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RANCO">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32657"/>
            <a:ext cx="12192000" cy="6955971"/>
          </a:xfrm>
          <a:prstGeom prst="rect">
            <a:avLst/>
          </a:prstGeom>
        </p:spPr>
      </p:pic>
    </p:spTree>
    <p:extLst>
      <p:ext uri="{BB962C8B-B14F-4D97-AF65-F5344CB8AC3E}">
        <p14:creationId xmlns:p14="http://schemas.microsoft.com/office/powerpoint/2010/main" val="355168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UDO">
    <p:spTree>
      <p:nvGrpSpPr>
        <p:cNvPr id="1" name=""/>
        <p:cNvGrpSpPr/>
        <p:nvPr/>
      </p:nvGrpSpPr>
      <p:grpSpPr>
        <a:xfrm>
          <a:off x="0" y="0"/>
          <a:ext cx="0" cy="0"/>
          <a:chOff x="0" y="0"/>
          <a:chExt cx="0" cy="0"/>
        </a:xfrm>
      </p:grpSpPr>
      <p:sp>
        <p:nvSpPr>
          <p:cNvPr id="4" name="Retângulo 3"/>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Imagem 4"/>
          <p:cNvPicPr>
            <a:picLocks noChangeAspect="1"/>
          </p:cNvPicPr>
          <p:nvPr userDrawn="1"/>
        </p:nvPicPr>
        <p:blipFill rotWithShape="1">
          <a:blip r:embed="rId2" cstate="print">
            <a:duotone>
              <a:prstClr val="black"/>
              <a:srgbClr val="4C91C7">
                <a:tint val="45000"/>
                <a:satMod val="400000"/>
              </a:srgbClr>
            </a:duotone>
            <a:extLst>
              <a:ext uri="{28A0092B-C50C-407E-A947-70E740481C1C}">
                <a14:useLocalDpi xmlns:a14="http://schemas.microsoft.com/office/drawing/2010/main" val="0"/>
              </a:ext>
            </a:extLst>
          </a:blip>
          <a:srcRect/>
          <a:stretch/>
        </p:blipFill>
        <p:spPr>
          <a:xfrm rot="15044776">
            <a:off x="10835651" y="-196811"/>
            <a:ext cx="1293329" cy="1747445"/>
          </a:xfrm>
          <a:prstGeom prst="rect">
            <a:avLst/>
          </a:prstGeom>
        </p:spPr>
      </p:pic>
      <p:grpSp>
        <p:nvGrpSpPr>
          <p:cNvPr id="6" name="Agrupar 5"/>
          <p:cNvGrpSpPr/>
          <p:nvPr userDrawn="1"/>
        </p:nvGrpSpPr>
        <p:grpSpPr>
          <a:xfrm>
            <a:off x="310689" y="6313192"/>
            <a:ext cx="11562490" cy="524631"/>
            <a:chOff x="310689" y="6313192"/>
            <a:chExt cx="11562490" cy="524631"/>
          </a:xfrm>
        </p:grpSpPr>
        <p:pic>
          <p:nvPicPr>
            <p:cNvPr id="7" name="Imagem 6">
              <a:extLst>
                <a:ext uri="{FF2B5EF4-FFF2-40B4-BE49-F238E27FC236}">
                  <a16:creationId xmlns:a16="http://schemas.microsoft.com/office/drawing/2014/main" id="{D8FD6C05-ACA7-4E3B-BF86-3C30ACBA3C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689" y="6313192"/>
              <a:ext cx="987166" cy="524631"/>
            </a:xfrm>
            <a:prstGeom prst="rect">
              <a:avLst/>
            </a:prstGeom>
          </p:spPr>
        </p:pic>
        <p:cxnSp>
          <p:nvCxnSpPr>
            <p:cNvPr id="8" name="Conector reto 7"/>
            <p:cNvCxnSpPr/>
            <p:nvPr userDrawn="1"/>
          </p:nvCxnSpPr>
          <p:spPr>
            <a:xfrm>
              <a:off x="1354716" y="6564833"/>
              <a:ext cx="10518463" cy="0"/>
            </a:xfrm>
            <a:prstGeom prst="line">
              <a:avLst/>
            </a:prstGeom>
            <a:ln w="25400">
              <a:gradFill>
                <a:gsLst>
                  <a:gs pos="100000">
                    <a:srgbClr val="0070C0"/>
                  </a:gs>
                  <a:gs pos="0">
                    <a:srgbClr val="92D050"/>
                  </a:gs>
                </a:gsLst>
                <a:lin ang="7200000" scaled="0"/>
              </a:gradFill>
            </a:ln>
          </p:spPr>
          <p:style>
            <a:lnRef idx="1">
              <a:schemeClr val="accent1"/>
            </a:lnRef>
            <a:fillRef idx="0">
              <a:schemeClr val="accent1"/>
            </a:fillRef>
            <a:effectRef idx="0">
              <a:schemeClr val="accent1"/>
            </a:effectRef>
            <a:fontRef idx="minor">
              <a:schemeClr val="tx1"/>
            </a:fontRef>
          </p:style>
        </p:cxnSp>
      </p:grpSp>
      <p:sp>
        <p:nvSpPr>
          <p:cNvPr id="9" name="Slide Number Placeholder 5">
            <a:extLst>
              <a:ext uri="{FF2B5EF4-FFF2-40B4-BE49-F238E27FC236}">
                <a16:creationId xmlns:a16="http://schemas.microsoft.com/office/drawing/2014/main" id="{9EDA624A-26EB-498C-8662-0D02736C93B7}"/>
              </a:ext>
            </a:extLst>
          </p:cNvPr>
          <p:cNvSpPr txBox="1">
            <a:spLocks/>
          </p:cNvSpPr>
          <p:nvPr userDrawn="1"/>
        </p:nvSpPr>
        <p:spPr>
          <a:xfrm>
            <a:off x="10489642" y="288472"/>
            <a:ext cx="14084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00FE6C1-53D2-4B4A-A041-B539D8DA3A16}" type="slidenum">
              <a:rPr lang="en-US" sz="1000" b="0" spc="300" smtClean="0">
                <a:solidFill>
                  <a:srgbClr val="3856A7"/>
                </a:solidFill>
                <a:latin typeface="Segoe UI Black" panose="020B0A02040204020203" pitchFamily="34" charset="0"/>
                <a:ea typeface="Segoe UI Black" panose="020B0A02040204020203" pitchFamily="34" charset="0"/>
                <a:cs typeface="Segoe UI Black" panose="020B0A02040204020203" pitchFamily="34" charset="0"/>
              </a:rPr>
              <a:pPr algn="r"/>
              <a:t>‹nº›</a:t>
            </a:fld>
            <a:endParaRPr lang="en-US" sz="1000" b="0" spc="300" dirty="0">
              <a:solidFill>
                <a:srgbClr val="3856A7"/>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0" name="Picture 4">
            <a:extLst>
              <a:ext uri="{FF2B5EF4-FFF2-40B4-BE49-F238E27FC236}">
                <a16:creationId xmlns:a16="http://schemas.microsoft.com/office/drawing/2014/main" id="{D79923AA-E315-564D-A089-926B71FBEAFD}"/>
              </a:ext>
            </a:extLst>
          </p:cNvPr>
          <p:cNvPicPr>
            <a:picLocks noChangeAspect="1"/>
          </p:cNvPicPr>
          <p:nvPr userDrawn="1"/>
        </p:nvPicPr>
        <p:blipFill rotWithShape="1">
          <a:blip r:embed="rId4"/>
          <a:srcRect l="41735" r="30807" b="4796"/>
          <a:stretch/>
        </p:blipFill>
        <p:spPr>
          <a:xfrm rot="8237883" flipH="1">
            <a:off x="1130760" y="-934065"/>
            <a:ext cx="2640500" cy="6226259"/>
          </a:xfrm>
          <a:prstGeom prst="rect">
            <a:avLst/>
          </a:prstGeom>
        </p:spPr>
      </p:pic>
      <p:sp>
        <p:nvSpPr>
          <p:cNvPr id="3" name="Retângulo 2"/>
          <p:cNvSpPr/>
          <p:nvPr userDrawn="1"/>
        </p:nvSpPr>
        <p:spPr>
          <a:xfrm>
            <a:off x="-118533" y="-1004122"/>
            <a:ext cx="2700805" cy="100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userDrawn="1"/>
        </p:nvSpPr>
        <p:spPr>
          <a:xfrm rot="5400000">
            <a:off x="-1852465" y="626646"/>
            <a:ext cx="2700805" cy="100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7839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path" presetSubtype="0" repeatCount="indefinite" fill="hold" nodeType="withEffect">
                                  <p:stCondLst>
                                    <p:cond delay="0"/>
                                  </p:stCondLst>
                                  <p:childTnLst>
                                    <p:animMotion origin="layout" path="M -4.44444E-6 -0.00064 C -0.00185 -0.00064 -0.00347 -0.00224 -0.00347 -0.00401 C -0.00347 -0.00577 -0.00185 -0.00721 -4.44444E-6 -0.00721 C 0.00186 -0.00721 0.00348 -0.00577 0.00348 -0.00401 C 0.00348 -0.00224 0.00186 -0.00064 -4.44444E-6 -0.00064 Z " pathEditMode="relative" rAng="0" ptsTypes="AAAAA">
                                      <p:cBhvr>
                                        <p:cTn id="9" dur="5000" fill="hold"/>
                                        <p:tgtEl>
                                          <p:spTgt spid="5"/>
                                        </p:tgtEl>
                                        <p:attrNameLst>
                                          <p:attrName>ppt_x</p:attrName>
                                          <p:attrName>ppt_y</p:attrName>
                                        </p:attrNameLst>
                                      </p:cBhvr>
                                      <p:rCtr x="0" y="-3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UDO">
    <p:spTree>
      <p:nvGrpSpPr>
        <p:cNvPr id="1" name=""/>
        <p:cNvGrpSpPr/>
        <p:nvPr/>
      </p:nvGrpSpPr>
      <p:grpSpPr>
        <a:xfrm>
          <a:off x="0" y="0"/>
          <a:ext cx="0" cy="0"/>
          <a:chOff x="0" y="0"/>
          <a:chExt cx="0" cy="0"/>
        </a:xfrm>
      </p:grpSpPr>
      <p:sp>
        <p:nvSpPr>
          <p:cNvPr id="12" name="Rectangle 18">
            <a:extLst>
              <a:ext uri="{FF2B5EF4-FFF2-40B4-BE49-F238E27FC236}">
                <a16:creationId xmlns:a16="http://schemas.microsoft.com/office/drawing/2014/main" id="{2AEFCF34-5D95-4734-BAC6-3B44A0B13950}"/>
              </a:ext>
            </a:extLst>
          </p:cNvPr>
          <p:cNvSpPr/>
          <p:nvPr userDrawn="1"/>
        </p:nvSpPr>
        <p:spPr>
          <a:xfrm>
            <a:off x="1"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9" name="Slide Number Placeholder 5">
            <a:extLst>
              <a:ext uri="{FF2B5EF4-FFF2-40B4-BE49-F238E27FC236}">
                <a16:creationId xmlns:a16="http://schemas.microsoft.com/office/drawing/2014/main" id="{9EDA624A-26EB-498C-8662-0D02736C93B7}"/>
              </a:ext>
            </a:extLst>
          </p:cNvPr>
          <p:cNvSpPr txBox="1">
            <a:spLocks/>
          </p:cNvSpPr>
          <p:nvPr userDrawn="1"/>
        </p:nvSpPr>
        <p:spPr>
          <a:xfrm>
            <a:off x="10489642" y="288472"/>
            <a:ext cx="14084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00FE6C1-53D2-4B4A-A041-B539D8DA3A16}" type="slidenum">
              <a:rPr lang="en-US" sz="1000" b="0" spc="30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pPr algn="r"/>
              <a:t>‹nº›</a:t>
            </a:fld>
            <a:endParaRPr lang="en-US" sz="1000" b="0" spc="3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0" name="Picture 4">
            <a:extLst>
              <a:ext uri="{FF2B5EF4-FFF2-40B4-BE49-F238E27FC236}">
                <a16:creationId xmlns:a16="http://schemas.microsoft.com/office/drawing/2014/main" id="{D79923AA-E315-564D-A089-926B71FBEAFD}"/>
              </a:ext>
            </a:extLst>
          </p:cNvPr>
          <p:cNvPicPr>
            <a:picLocks noChangeAspect="1"/>
          </p:cNvPicPr>
          <p:nvPr userDrawn="1"/>
        </p:nvPicPr>
        <p:blipFill rotWithShape="1">
          <a:blip r:embed="rId2">
            <a:biLevel thresh="25000"/>
          </a:blip>
          <a:srcRect l="41735" r="30807" b="4796"/>
          <a:stretch/>
        </p:blipFill>
        <p:spPr>
          <a:xfrm rot="8237883" flipH="1">
            <a:off x="1130760" y="-934065"/>
            <a:ext cx="2640500" cy="6226259"/>
          </a:xfrm>
          <a:prstGeom prst="rect">
            <a:avLst/>
          </a:prstGeom>
        </p:spPr>
      </p:pic>
      <p:sp>
        <p:nvSpPr>
          <p:cNvPr id="3" name="Retângulo 2"/>
          <p:cNvSpPr/>
          <p:nvPr userDrawn="1"/>
        </p:nvSpPr>
        <p:spPr>
          <a:xfrm>
            <a:off x="-118533" y="-1004122"/>
            <a:ext cx="2700805" cy="100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userDrawn="1"/>
        </p:nvSpPr>
        <p:spPr>
          <a:xfrm rot="5400000">
            <a:off x="-1852465" y="626646"/>
            <a:ext cx="2700805" cy="100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Imagem 12"/>
          <p:cNvPicPr>
            <a:picLocks noChangeAspect="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a:xfrm rot="15044776">
            <a:off x="10835651" y="-196811"/>
            <a:ext cx="1293329" cy="1747445"/>
          </a:xfrm>
          <a:prstGeom prst="rect">
            <a:avLst/>
          </a:prstGeom>
        </p:spPr>
      </p:pic>
      <p:grpSp>
        <p:nvGrpSpPr>
          <p:cNvPr id="14" name="Agrupar 13"/>
          <p:cNvGrpSpPr/>
          <p:nvPr userDrawn="1"/>
        </p:nvGrpSpPr>
        <p:grpSpPr>
          <a:xfrm>
            <a:off x="310689" y="6313192"/>
            <a:ext cx="11562490" cy="524631"/>
            <a:chOff x="310689" y="6313192"/>
            <a:chExt cx="11562490" cy="524631"/>
          </a:xfrm>
        </p:grpSpPr>
        <p:pic>
          <p:nvPicPr>
            <p:cNvPr id="15" name="Imagem 14">
              <a:extLst>
                <a:ext uri="{FF2B5EF4-FFF2-40B4-BE49-F238E27FC236}">
                  <a16:creationId xmlns:a16="http://schemas.microsoft.com/office/drawing/2014/main" id="{D8FD6C05-ACA7-4E3B-BF86-3C30ACBA3CE4}"/>
                </a:ext>
              </a:extLst>
            </p:cNvPr>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310689" y="6313192"/>
              <a:ext cx="987166" cy="524631"/>
            </a:xfrm>
            <a:prstGeom prst="rect">
              <a:avLst/>
            </a:prstGeom>
          </p:spPr>
        </p:pic>
        <p:cxnSp>
          <p:nvCxnSpPr>
            <p:cNvPr id="16" name="Conector reto 15"/>
            <p:cNvCxnSpPr/>
            <p:nvPr userDrawn="1"/>
          </p:nvCxnSpPr>
          <p:spPr>
            <a:xfrm>
              <a:off x="1354716" y="6564833"/>
              <a:ext cx="105184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665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 presetClass="path" presetSubtype="0" repeatCount="indefinite" fill="hold" nodeType="withEffect">
                                  <p:stCondLst>
                                    <p:cond delay="0"/>
                                  </p:stCondLst>
                                  <p:childTnLst>
                                    <p:animMotion origin="layout" path="M -4.44444E-6 -0.00064 C -0.00185 -0.00064 -0.00347 -0.00224 -0.00347 -0.00401 C -0.00347 -0.00577 -0.00185 -0.00721 -4.44444E-6 -0.00721 C 0.00186 -0.00721 0.00348 -0.00577 0.00348 -0.00401 C 0.00348 -0.00224 0.00186 -0.00064 -4.44444E-6 -0.00064 Z " pathEditMode="relative" rAng="0" ptsTypes="AAAAA">
                                      <p:cBhvr>
                                        <p:cTn id="9" dur="5000" fill="hold"/>
                                        <p:tgtEl>
                                          <p:spTgt spid="13"/>
                                        </p:tgtEl>
                                        <p:attrNameLst>
                                          <p:attrName>ppt_x</p:attrName>
                                          <p:attrName>ppt_y</p:attrName>
                                        </p:attrNameLst>
                                      </p:cBhvr>
                                      <p:rCtr x="0" y="-3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2252214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UDO">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9" name="Slide Number Placeholder 5">
            <a:extLst>
              <a:ext uri="{FF2B5EF4-FFF2-40B4-BE49-F238E27FC236}">
                <a16:creationId xmlns:a16="http://schemas.microsoft.com/office/drawing/2014/main" id="{9EDA624A-26EB-498C-8662-0D02736C93B7}"/>
              </a:ext>
            </a:extLst>
          </p:cNvPr>
          <p:cNvSpPr txBox="1">
            <a:spLocks/>
          </p:cNvSpPr>
          <p:nvPr userDrawn="1"/>
        </p:nvSpPr>
        <p:spPr>
          <a:xfrm>
            <a:off x="10489642" y="288472"/>
            <a:ext cx="14084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00FE6C1-53D2-4B4A-A041-B539D8DA3A16}" type="slidenum">
              <a:rPr lang="en-US" sz="1000" b="0" spc="30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pPr algn="r"/>
              <a:t>‹nº›</a:t>
            </a:fld>
            <a:endParaRPr lang="en-US" sz="1000" b="0" spc="3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0" name="Picture 4">
            <a:extLst>
              <a:ext uri="{FF2B5EF4-FFF2-40B4-BE49-F238E27FC236}">
                <a16:creationId xmlns:a16="http://schemas.microsoft.com/office/drawing/2014/main" id="{D79923AA-E315-564D-A089-926B71FBEAFD}"/>
              </a:ext>
            </a:extLst>
          </p:cNvPr>
          <p:cNvPicPr>
            <a:picLocks noChangeAspect="1"/>
          </p:cNvPicPr>
          <p:nvPr userDrawn="1"/>
        </p:nvPicPr>
        <p:blipFill rotWithShape="1">
          <a:blip r:embed="rId3">
            <a:biLevel thresh="25000"/>
          </a:blip>
          <a:srcRect l="41735" r="30807" b="4796"/>
          <a:stretch/>
        </p:blipFill>
        <p:spPr>
          <a:xfrm rot="8237883" flipH="1">
            <a:off x="1130760" y="-934065"/>
            <a:ext cx="2640500" cy="6226259"/>
          </a:xfrm>
          <a:prstGeom prst="rect">
            <a:avLst/>
          </a:prstGeom>
        </p:spPr>
      </p:pic>
      <p:sp>
        <p:nvSpPr>
          <p:cNvPr id="3" name="Retângulo 2"/>
          <p:cNvSpPr/>
          <p:nvPr userDrawn="1"/>
        </p:nvSpPr>
        <p:spPr>
          <a:xfrm>
            <a:off x="-118533" y="-1004122"/>
            <a:ext cx="2700805" cy="100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userDrawn="1"/>
        </p:nvSpPr>
        <p:spPr>
          <a:xfrm rot="5400000">
            <a:off x="-1852465" y="626646"/>
            <a:ext cx="2700805" cy="100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Imagem 12"/>
          <p:cNvPicPr>
            <a:picLocks noChangeAspect="1"/>
          </p:cNvPicPr>
          <p:nvPr userDrawn="1"/>
        </p:nvPicPr>
        <p:blipFill rotWithShape="1">
          <a:blip r:embed="rId4" cstate="print">
            <a:biLevel thresh="50000"/>
            <a:extLst>
              <a:ext uri="{28A0092B-C50C-407E-A947-70E740481C1C}">
                <a14:useLocalDpi xmlns:a14="http://schemas.microsoft.com/office/drawing/2010/main" val="0"/>
              </a:ext>
            </a:extLst>
          </a:blip>
          <a:srcRect/>
          <a:stretch/>
        </p:blipFill>
        <p:spPr>
          <a:xfrm rot="15044776">
            <a:off x="10835651" y="-196811"/>
            <a:ext cx="1293329" cy="1747445"/>
          </a:xfrm>
          <a:prstGeom prst="rect">
            <a:avLst/>
          </a:prstGeom>
        </p:spPr>
      </p:pic>
      <p:grpSp>
        <p:nvGrpSpPr>
          <p:cNvPr id="14" name="Agrupar 13"/>
          <p:cNvGrpSpPr/>
          <p:nvPr userDrawn="1"/>
        </p:nvGrpSpPr>
        <p:grpSpPr>
          <a:xfrm>
            <a:off x="310689" y="6313192"/>
            <a:ext cx="11562490" cy="524631"/>
            <a:chOff x="310689" y="6313192"/>
            <a:chExt cx="11562490" cy="524631"/>
          </a:xfrm>
        </p:grpSpPr>
        <p:pic>
          <p:nvPicPr>
            <p:cNvPr id="15" name="Imagem 14">
              <a:extLst>
                <a:ext uri="{FF2B5EF4-FFF2-40B4-BE49-F238E27FC236}">
                  <a16:creationId xmlns:a16="http://schemas.microsoft.com/office/drawing/2014/main" id="{D8FD6C05-ACA7-4E3B-BF86-3C30ACBA3CE4}"/>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310689" y="6313192"/>
              <a:ext cx="987166" cy="524631"/>
            </a:xfrm>
            <a:prstGeom prst="rect">
              <a:avLst/>
            </a:prstGeom>
          </p:spPr>
        </p:pic>
        <p:cxnSp>
          <p:nvCxnSpPr>
            <p:cNvPr id="16" name="Conector reto 15"/>
            <p:cNvCxnSpPr/>
            <p:nvPr userDrawn="1"/>
          </p:nvCxnSpPr>
          <p:spPr>
            <a:xfrm>
              <a:off x="1354716" y="6564833"/>
              <a:ext cx="105184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876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 presetClass="path" presetSubtype="0" repeatCount="indefinite" fill="hold" nodeType="withEffect">
                                  <p:stCondLst>
                                    <p:cond delay="0"/>
                                  </p:stCondLst>
                                  <p:childTnLst>
                                    <p:animMotion origin="layout" path="M -4.44444E-6 -0.00064 C -0.00185 -0.00064 -0.00347 -0.00224 -0.00347 -0.00401 C -0.00347 -0.00577 -0.00185 -0.00721 -4.44444E-6 -0.00721 C 0.00186 -0.00721 0.00348 -0.00577 0.00348 -0.00401 C 0.00348 -0.00224 0.00186 -0.00064 -4.44444E-6 -0.00064 Z " pathEditMode="relative" rAng="0" ptsTypes="AAAAA">
                                      <p:cBhvr>
                                        <p:cTn id="9" dur="5000" fill="hold"/>
                                        <p:tgtEl>
                                          <p:spTgt spid="13"/>
                                        </p:tgtEl>
                                        <p:attrNameLst>
                                          <p:attrName>ppt_x</p:attrName>
                                          <p:attrName>ppt_y</p:attrName>
                                        </p:attrNameLst>
                                      </p:cBhvr>
                                      <p:rCtr x="0" y="-3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ULOS">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6541855-F7F8-4737-BEB8-2E37C1C10FD5}"/>
              </a:ext>
            </a:extLst>
          </p:cNvPr>
          <p:cNvSpPr>
            <a:spLocks noGrp="1"/>
          </p:cNvSpPr>
          <p:nvPr>
            <p:ph type="pic" sz="quarter" idx="10"/>
          </p:nvPr>
        </p:nvSpPr>
        <p:spPr bwMode="auto">
          <a:xfrm>
            <a:off x="1" y="1"/>
            <a:ext cx="12207381" cy="5660571"/>
          </a:xfrm>
          <a:custGeom>
            <a:avLst/>
            <a:gdLst>
              <a:gd name="connsiteX0" fmla="*/ 0 w 12221029"/>
              <a:gd name="connsiteY0" fmla="*/ 0 h 5660571"/>
              <a:gd name="connsiteX1" fmla="*/ 12192000 w 12221029"/>
              <a:gd name="connsiteY1" fmla="*/ 0 h 5660571"/>
              <a:gd name="connsiteX2" fmla="*/ 12221029 w 12221029"/>
              <a:gd name="connsiteY2" fmla="*/ 2757714 h 5660571"/>
              <a:gd name="connsiteX3" fmla="*/ 0 w 12221029"/>
              <a:gd name="connsiteY3" fmla="*/ 5660571 h 5660571"/>
              <a:gd name="connsiteX0" fmla="*/ 0 w 12207381"/>
              <a:gd name="connsiteY0" fmla="*/ 0 h 5660571"/>
              <a:gd name="connsiteX1" fmla="*/ 12192000 w 12207381"/>
              <a:gd name="connsiteY1" fmla="*/ 0 h 5660571"/>
              <a:gd name="connsiteX2" fmla="*/ 12207381 w 12207381"/>
              <a:gd name="connsiteY2" fmla="*/ 4518275 h 5660571"/>
              <a:gd name="connsiteX3" fmla="*/ 0 w 12207381"/>
              <a:gd name="connsiteY3" fmla="*/ 5660571 h 5660571"/>
              <a:gd name="connsiteX4" fmla="*/ 0 w 12207381"/>
              <a:gd name="connsiteY4" fmla="*/ 0 h 566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7381" h="5660571">
                <a:moveTo>
                  <a:pt x="0" y="0"/>
                </a:moveTo>
                <a:lnTo>
                  <a:pt x="12192000" y="0"/>
                </a:lnTo>
                <a:lnTo>
                  <a:pt x="12207381" y="4518275"/>
                </a:lnTo>
                <a:lnTo>
                  <a:pt x="0" y="566057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en-US" dirty="0"/>
          </a:p>
        </p:txBody>
      </p:sp>
      <p:sp>
        <p:nvSpPr>
          <p:cNvPr id="7" name="Retângulo 7">
            <a:extLst>
              <a:ext uri="{FF2B5EF4-FFF2-40B4-BE49-F238E27FC236}">
                <a16:creationId xmlns:a16="http://schemas.microsoft.com/office/drawing/2014/main" id="{B7BA80C4-FEDA-472E-98FB-4A5262E99119}"/>
              </a:ext>
            </a:extLst>
          </p:cNvPr>
          <p:cNvSpPr/>
          <p:nvPr userDrawn="1"/>
        </p:nvSpPr>
        <p:spPr>
          <a:xfrm>
            <a:off x="0" y="3924300"/>
            <a:ext cx="12230100" cy="2933700"/>
          </a:xfrm>
          <a:custGeom>
            <a:avLst/>
            <a:gdLst>
              <a:gd name="connsiteX0" fmla="*/ 0 w 12192000"/>
              <a:gd name="connsiteY0" fmla="*/ 0 h 2209800"/>
              <a:gd name="connsiteX1" fmla="*/ 12192000 w 12192000"/>
              <a:gd name="connsiteY1" fmla="*/ 0 h 2209800"/>
              <a:gd name="connsiteX2" fmla="*/ 12192000 w 12192000"/>
              <a:gd name="connsiteY2" fmla="*/ 2209800 h 2209800"/>
              <a:gd name="connsiteX3" fmla="*/ 0 w 12192000"/>
              <a:gd name="connsiteY3" fmla="*/ 2209800 h 2209800"/>
              <a:gd name="connsiteX4" fmla="*/ 0 w 12192000"/>
              <a:gd name="connsiteY4" fmla="*/ 0 h 2209800"/>
              <a:gd name="connsiteX0" fmla="*/ 0 w 12230100"/>
              <a:gd name="connsiteY0" fmla="*/ 1257300 h 3467100"/>
              <a:gd name="connsiteX1" fmla="*/ 12230100 w 12230100"/>
              <a:gd name="connsiteY1" fmla="*/ 0 h 3467100"/>
              <a:gd name="connsiteX2" fmla="*/ 12192000 w 12230100"/>
              <a:gd name="connsiteY2" fmla="*/ 3467100 h 3467100"/>
              <a:gd name="connsiteX3" fmla="*/ 0 w 12230100"/>
              <a:gd name="connsiteY3" fmla="*/ 3467100 h 3467100"/>
              <a:gd name="connsiteX4" fmla="*/ 0 w 12230100"/>
              <a:gd name="connsiteY4" fmla="*/ 1257300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0100" h="3467100">
                <a:moveTo>
                  <a:pt x="0" y="1257300"/>
                </a:moveTo>
                <a:lnTo>
                  <a:pt x="12230100" y="0"/>
                </a:lnTo>
                <a:lnTo>
                  <a:pt x="12192000" y="3467100"/>
                </a:lnTo>
                <a:lnTo>
                  <a:pt x="0" y="3467100"/>
                </a:lnTo>
                <a:lnTo>
                  <a:pt x="0" y="12573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108834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çã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541855-F7F8-4737-BEB8-2E37C1C10FD5}"/>
              </a:ext>
            </a:extLst>
          </p:cNvPr>
          <p:cNvSpPr>
            <a:spLocks noGrp="1"/>
          </p:cNvSpPr>
          <p:nvPr>
            <p:ph type="pic" sz="quarter" idx="10"/>
          </p:nvPr>
        </p:nvSpPr>
        <p:spPr bwMode="auto">
          <a:xfrm>
            <a:off x="1" y="1"/>
            <a:ext cx="12221029" cy="5660571"/>
          </a:xfrm>
          <a:custGeom>
            <a:avLst/>
            <a:gdLst>
              <a:gd name="connsiteX0" fmla="*/ 0 w 12221029"/>
              <a:gd name="connsiteY0" fmla="*/ 0 h 5660571"/>
              <a:gd name="connsiteX1" fmla="*/ 12192000 w 12221029"/>
              <a:gd name="connsiteY1" fmla="*/ 0 h 5660571"/>
              <a:gd name="connsiteX2" fmla="*/ 12221029 w 12221029"/>
              <a:gd name="connsiteY2" fmla="*/ 2757714 h 5660571"/>
              <a:gd name="connsiteX3" fmla="*/ 0 w 12221029"/>
              <a:gd name="connsiteY3" fmla="*/ 5660571 h 5660571"/>
            </a:gdLst>
            <a:ahLst/>
            <a:cxnLst>
              <a:cxn ang="0">
                <a:pos x="connsiteX0" y="connsiteY0"/>
              </a:cxn>
              <a:cxn ang="0">
                <a:pos x="connsiteX1" y="connsiteY1"/>
              </a:cxn>
              <a:cxn ang="0">
                <a:pos x="connsiteX2" y="connsiteY2"/>
              </a:cxn>
              <a:cxn ang="0">
                <a:pos x="connsiteX3" y="connsiteY3"/>
              </a:cxn>
            </a:cxnLst>
            <a:rect l="l" t="t" r="r" b="b"/>
            <a:pathLst>
              <a:path w="12221029" h="5660571">
                <a:moveTo>
                  <a:pt x="0" y="0"/>
                </a:moveTo>
                <a:lnTo>
                  <a:pt x="12192000" y="0"/>
                </a:lnTo>
                <a:lnTo>
                  <a:pt x="12221029" y="2757714"/>
                </a:lnTo>
                <a:lnTo>
                  <a:pt x="0" y="566057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en-US" dirty="0"/>
          </a:p>
        </p:txBody>
      </p:sp>
      <p:sp>
        <p:nvSpPr>
          <p:cNvPr id="3" name="Retângulo 7">
            <a:extLst>
              <a:ext uri="{FF2B5EF4-FFF2-40B4-BE49-F238E27FC236}">
                <a16:creationId xmlns:a16="http://schemas.microsoft.com/office/drawing/2014/main" id="{B7BA80C4-FEDA-472E-98FB-4A5262E99119}"/>
              </a:ext>
            </a:extLst>
          </p:cNvPr>
          <p:cNvSpPr/>
          <p:nvPr userDrawn="1"/>
        </p:nvSpPr>
        <p:spPr>
          <a:xfrm>
            <a:off x="0" y="4152900"/>
            <a:ext cx="12230100" cy="2705100"/>
          </a:xfrm>
          <a:custGeom>
            <a:avLst/>
            <a:gdLst>
              <a:gd name="connsiteX0" fmla="*/ 0 w 12192000"/>
              <a:gd name="connsiteY0" fmla="*/ 0 h 2209800"/>
              <a:gd name="connsiteX1" fmla="*/ 12192000 w 12192000"/>
              <a:gd name="connsiteY1" fmla="*/ 0 h 2209800"/>
              <a:gd name="connsiteX2" fmla="*/ 12192000 w 12192000"/>
              <a:gd name="connsiteY2" fmla="*/ 2209800 h 2209800"/>
              <a:gd name="connsiteX3" fmla="*/ 0 w 12192000"/>
              <a:gd name="connsiteY3" fmla="*/ 2209800 h 2209800"/>
              <a:gd name="connsiteX4" fmla="*/ 0 w 12192000"/>
              <a:gd name="connsiteY4" fmla="*/ 0 h 2209800"/>
              <a:gd name="connsiteX0" fmla="*/ 0 w 12230100"/>
              <a:gd name="connsiteY0" fmla="*/ 1257300 h 3467100"/>
              <a:gd name="connsiteX1" fmla="*/ 12230100 w 12230100"/>
              <a:gd name="connsiteY1" fmla="*/ 0 h 3467100"/>
              <a:gd name="connsiteX2" fmla="*/ 12192000 w 12230100"/>
              <a:gd name="connsiteY2" fmla="*/ 3467100 h 3467100"/>
              <a:gd name="connsiteX3" fmla="*/ 0 w 12230100"/>
              <a:gd name="connsiteY3" fmla="*/ 3467100 h 3467100"/>
              <a:gd name="connsiteX4" fmla="*/ 0 w 12230100"/>
              <a:gd name="connsiteY4" fmla="*/ 1257300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0100" h="3467100">
                <a:moveTo>
                  <a:pt x="0" y="1257300"/>
                </a:moveTo>
                <a:lnTo>
                  <a:pt x="12230100" y="0"/>
                </a:lnTo>
                <a:lnTo>
                  <a:pt x="12192000" y="3467100"/>
                </a:lnTo>
                <a:lnTo>
                  <a:pt x="0" y="3467100"/>
                </a:lnTo>
                <a:lnTo>
                  <a:pt x="0" y="12573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829759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APA">
    <p:spTree>
      <p:nvGrpSpPr>
        <p:cNvPr id="1" name=""/>
        <p:cNvGrpSpPr/>
        <p:nvPr/>
      </p:nvGrpSpPr>
      <p:grpSpPr>
        <a:xfrm>
          <a:off x="0" y="0"/>
          <a:ext cx="0" cy="0"/>
          <a:chOff x="0" y="0"/>
          <a:chExt cx="0" cy="0"/>
        </a:xfrm>
      </p:grpSpPr>
      <p:pic>
        <p:nvPicPr>
          <p:cNvPr id="29" name="Imagem 28"/>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 y="-42623"/>
            <a:ext cx="12192001" cy="6907237"/>
          </a:xfrm>
          <a:prstGeom prst="rect">
            <a:avLst/>
          </a:prstGeom>
        </p:spPr>
      </p:pic>
      <p:sp>
        <p:nvSpPr>
          <p:cNvPr id="8" name="Retângulo 7"/>
          <p:cNvSpPr/>
          <p:nvPr userDrawn="1"/>
        </p:nvSpPr>
        <p:spPr>
          <a:xfrm>
            <a:off x="1" y="0"/>
            <a:ext cx="12192000" cy="6858000"/>
          </a:xfrm>
          <a:prstGeom prst="rect">
            <a:avLst/>
          </a:prstGeom>
          <a:solidFill>
            <a:srgbClr val="17192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Agrupar 22"/>
          <p:cNvGrpSpPr/>
          <p:nvPr userDrawn="1"/>
        </p:nvGrpSpPr>
        <p:grpSpPr>
          <a:xfrm rot="900000">
            <a:off x="6680921" y="-3087612"/>
            <a:ext cx="6617663" cy="7728669"/>
            <a:chOff x="6739779" y="-3021319"/>
            <a:chExt cx="6617663" cy="7728669"/>
          </a:xfrm>
        </p:grpSpPr>
        <p:sp>
          <p:nvSpPr>
            <p:cNvPr id="24" name="Pentágono 23"/>
            <p:cNvSpPr/>
            <p:nvPr/>
          </p:nvSpPr>
          <p:spPr>
            <a:xfrm rot="7383675">
              <a:off x="4420588" y="1082321"/>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Pentágono 24"/>
            <p:cNvSpPr/>
            <p:nvPr/>
          </p:nvSpPr>
          <p:spPr>
            <a:xfrm rot="7383675">
              <a:off x="6787722" y="128165"/>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Pentágono 25"/>
            <p:cNvSpPr/>
            <p:nvPr/>
          </p:nvSpPr>
          <p:spPr>
            <a:xfrm rot="7383675">
              <a:off x="9072011" y="-702128"/>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Pentágono 26"/>
            <p:cNvSpPr/>
            <p:nvPr/>
          </p:nvSpPr>
          <p:spPr>
            <a:xfrm rot="7383675">
              <a:off x="9732414" y="963787"/>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Hexágono 9"/>
          <p:cNvSpPr/>
          <p:nvPr userDrawn="1"/>
        </p:nvSpPr>
        <p:spPr>
          <a:xfrm rot="5400000">
            <a:off x="8579246" y="977079"/>
            <a:ext cx="612480" cy="528000"/>
          </a:xfrm>
          <a:prstGeom prst="hexagon">
            <a:avLst/>
          </a:prstGeom>
          <a:solidFill>
            <a:srgbClr val="319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ágono 10"/>
          <p:cNvSpPr/>
          <p:nvPr userDrawn="1"/>
        </p:nvSpPr>
        <p:spPr>
          <a:xfrm rot="5400000">
            <a:off x="6275912" y="711026"/>
            <a:ext cx="498931" cy="430113"/>
          </a:xfrm>
          <a:prstGeom prst="hexagon">
            <a:avLst/>
          </a:prstGeom>
          <a:solidFill>
            <a:srgbClr val="2D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Hexágono 11"/>
          <p:cNvSpPr/>
          <p:nvPr userDrawn="1"/>
        </p:nvSpPr>
        <p:spPr>
          <a:xfrm rot="5400000">
            <a:off x="5093310" y="1322761"/>
            <a:ext cx="311020" cy="268120"/>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Hexágono 12"/>
          <p:cNvSpPr/>
          <p:nvPr userDrawn="1"/>
        </p:nvSpPr>
        <p:spPr>
          <a:xfrm rot="5400000">
            <a:off x="4194959" y="767878"/>
            <a:ext cx="251666" cy="216953"/>
          </a:xfrm>
          <a:prstGeom prst="hexagon">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exágono 13"/>
          <p:cNvSpPr/>
          <p:nvPr userDrawn="1"/>
        </p:nvSpPr>
        <p:spPr>
          <a:xfrm rot="5400000">
            <a:off x="3131285" y="1481308"/>
            <a:ext cx="477812" cy="411907"/>
          </a:xfrm>
          <a:prstGeom prst="hexagon">
            <a:avLst/>
          </a:prstGeom>
          <a:solidFill>
            <a:srgbClr val="3FF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ágono 14"/>
          <p:cNvSpPr/>
          <p:nvPr userDrawn="1"/>
        </p:nvSpPr>
        <p:spPr>
          <a:xfrm rot="5400000">
            <a:off x="2652704" y="4319084"/>
            <a:ext cx="549424" cy="47364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exágono 15"/>
          <p:cNvSpPr/>
          <p:nvPr userDrawn="1"/>
        </p:nvSpPr>
        <p:spPr>
          <a:xfrm rot="5400000">
            <a:off x="3894410" y="4771702"/>
            <a:ext cx="387181" cy="333776"/>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Hexágono 16"/>
          <p:cNvSpPr/>
          <p:nvPr userDrawn="1"/>
        </p:nvSpPr>
        <p:spPr>
          <a:xfrm rot="5400000">
            <a:off x="3274218" y="5741125"/>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ágono 17"/>
          <p:cNvSpPr/>
          <p:nvPr userDrawn="1"/>
        </p:nvSpPr>
        <p:spPr>
          <a:xfrm rot="5400000">
            <a:off x="5578284" y="5383128"/>
            <a:ext cx="251666" cy="21695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ágono 18"/>
          <p:cNvSpPr/>
          <p:nvPr userDrawn="1"/>
        </p:nvSpPr>
        <p:spPr>
          <a:xfrm rot="5400000">
            <a:off x="7860735" y="5367224"/>
            <a:ext cx="829528" cy="71511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ágono 19"/>
          <p:cNvSpPr/>
          <p:nvPr userDrawn="1"/>
        </p:nvSpPr>
        <p:spPr>
          <a:xfrm rot="5400000">
            <a:off x="7630697" y="4604902"/>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ágono 20"/>
          <p:cNvSpPr/>
          <p:nvPr userDrawn="1"/>
        </p:nvSpPr>
        <p:spPr>
          <a:xfrm rot="5400000">
            <a:off x="8722033" y="4585967"/>
            <a:ext cx="441420" cy="380534"/>
          </a:xfrm>
          <a:prstGeom prst="hexagon">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Imagem 2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16472" y="2761501"/>
            <a:ext cx="7559055" cy="1808252"/>
          </a:xfrm>
          <a:prstGeom prst="rect">
            <a:avLst/>
          </a:prstGeom>
        </p:spPr>
      </p:pic>
      <p:sp>
        <p:nvSpPr>
          <p:cNvPr id="28" name="Pentágono 27"/>
          <p:cNvSpPr/>
          <p:nvPr userDrawn="1"/>
        </p:nvSpPr>
        <p:spPr>
          <a:xfrm rot="18900000" flipV="1">
            <a:off x="-2828302" y="6294982"/>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ágono 8"/>
          <p:cNvSpPr/>
          <p:nvPr userDrawn="1"/>
        </p:nvSpPr>
        <p:spPr>
          <a:xfrm rot="5400000">
            <a:off x="7329811" y="993919"/>
            <a:ext cx="856641" cy="738483"/>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86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29" name="Imagem 28"/>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 y="-42623"/>
            <a:ext cx="12192001" cy="6907237"/>
          </a:xfrm>
          <a:prstGeom prst="rect">
            <a:avLst/>
          </a:prstGeom>
        </p:spPr>
      </p:pic>
      <p:sp>
        <p:nvSpPr>
          <p:cNvPr id="8" name="Retângulo 7"/>
          <p:cNvSpPr/>
          <p:nvPr userDrawn="1"/>
        </p:nvSpPr>
        <p:spPr>
          <a:xfrm>
            <a:off x="1" y="0"/>
            <a:ext cx="12192000" cy="6858000"/>
          </a:xfrm>
          <a:prstGeom prst="rect">
            <a:avLst/>
          </a:prstGeom>
          <a:solidFill>
            <a:srgbClr val="17192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Agrupar 22"/>
          <p:cNvGrpSpPr/>
          <p:nvPr userDrawn="1"/>
        </p:nvGrpSpPr>
        <p:grpSpPr>
          <a:xfrm rot="900000">
            <a:off x="6680921" y="-3087612"/>
            <a:ext cx="6617663" cy="7728669"/>
            <a:chOff x="6739779" y="-3021319"/>
            <a:chExt cx="6617663" cy="7728669"/>
          </a:xfrm>
        </p:grpSpPr>
        <p:sp>
          <p:nvSpPr>
            <p:cNvPr id="24" name="Pentágono 23"/>
            <p:cNvSpPr/>
            <p:nvPr/>
          </p:nvSpPr>
          <p:spPr>
            <a:xfrm rot="7383675">
              <a:off x="4420588" y="1082321"/>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Pentágono 24"/>
            <p:cNvSpPr/>
            <p:nvPr/>
          </p:nvSpPr>
          <p:spPr>
            <a:xfrm rot="7383675">
              <a:off x="6787722" y="128165"/>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Pentágono 25"/>
            <p:cNvSpPr/>
            <p:nvPr/>
          </p:nvSpPr>
          <p:spPr>
            <a:xfrm rot="7383675">
              <a:off x="9072011" y="-702128"/>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Pentágono 26"/>
            <p:cNvSpPr/>
            <p:nvPr/>
          </p:nvSpPr>
          <p:spPr>
            <a:xfrm rot="7383675">
              <a:off x="9732414" y="963787"/>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Hexágono 9"/>
          <p:cNvSpPr/>
          <p:nvPr userDrawn="1"/>
        </p:nvSpPr>
        <p:spPr>
          <a:xfrm rot="5400000">
            <a:off x="8579246" y="977079"/>
            <a:ext cx="612480" cy="528000"/>
          </a:xfrm>
          <a:prstGeom prst="hexagon">
            <a:avLst/>
          </a:prstGeom>
          <a:solidFill>
            <a:srgbClr val="319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ágono 10"/>
          <p:cNvSpPr/>
          <p:nvPr userDrawn="1"/>
        </p:nvSpPr>
        <p:spPr>
          <a:xfrm rot="5400000">
            <a:off x="6275912" y="711026"/>
            <a:ext cx="498931" cy="430113"/>
          </a:xfrm>
          <a:prstGeom prst="hexagon">
            <a:avLst/>
          </a:prstGeom>
          <a:solidFill>
            <a:srgbClr val="2D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Hexágono 11"/>
          <p:cNvSpPr/>
          <p:nvPr userDrawn="1"/>
        </p:nvSpPr>
        <p:spPr>
          <a:xfrm rot="5400000">
            <a:off x="5093310" y="1322761"/>
            <a:ext cx="311020" cy="268120"/>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Hexágono 12"/>
          <p:cNvSpPr/>
          <p:nvPr userDrawn="1"/>
        </p:nvSpPr>
        <p:spPr>
          <a:xfrm rot="5400000">
            <a:off x="4194959" y="767878"/>
            <a:ext cx="251666" cy="216953"/>
          </a:xfrm>
          <a:prstGeom prst="hexagon">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exágono 13"/>
          <p:cNvSpPr/>
          <p:nvPr userDrawn="1"/>
        </p:nvSpPr>
        <p:spPr>
          <a:xfrm rot="5400000">
            <a:off x="3131285" y="1481308"/>
            <a:ext cx="477812" cy="411907"/>
          </a:xfrm>
          <a:prstGeom prst="hexagon">
            <a:avLst/>
          </a:prstGeom>
          <a:solidFill>
            <a:srgbClr val="3FF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ágono 14"/>
          <p:cNvSpPr/>
          <p:nvPr userDrawn="1"/>
        </p:nvSpPr>
        <p:spPr>
          <a:xfrm rot="5400000">
            <a:off x="2652704" y="4319084"/>
            <a:ext cx="549424" cy="47364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exágono 15"/>
          <p:cNvSpPr/>
          <p:nvPr userDrawn="1"/>
        </p:nvSpPr>
        <p:spPr>
          <a:xfrm rot="5400000">
            <a:off x="3894410" y="4771702"/>
            <a:ext cx="387181" cy="333776"/>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Hexágono 16"/>
          <p:cNvSpPr/>
          <p:nvPr userDrawn="1"/>
        </p:nvSpPr>
        <p:spPr>
          <a:xfrm rot="5400000">
            <a:off x="3274218" y="5741125"/>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ágono 17"/>
          <p:cNvSpPr/>
          <p:nvPr userDrawn="1"/>
        </p:nvSpPr>
        <p:spPr>
          <a:xfrm rot="5400000">
            <a:off x="5578284" y="5383128"/>
            <a:ext cx="251666" cy="21695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ágono 18"/>
          <p:cNvSpPr/>
          <p:nvPr userDrawn="1"/>
        </p:nvSpPr>
        <p:spPr>
          <a:xfrm rot="5400000">
            <a:off x="7860735" y="5367224"/>
            <a:ext cx="829528" cy="71511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ágono 19"/>
          <p:cNvSpPr/>
          <p:nvPr userDrawn="1"/>
        </p:nvSpPr>
        <p:spPr>
          <a:xfrm rot="5400000">
            <a:off x="7630697" y="4604902"/>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ágono 20"/>
          <p:cNvSpPr/>
          <p:nvPr userDrawn="1"/>
        </p:nvSpPr>
        <p:spPr>
          <a:xfrm rot="5400000">
            <a:off x="8722033" y="4585967"/>
            <a:ext cx="441420" cy="380534"/>
          </a:xfrm>
          <a:prstGeom prst="hexagon">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Imagem 2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8942743" y="5867851"/>
            <a:ext cx="3161639" cy="756317"/>
          </a:xfrm>
          <a:prstGeom prst="rect">
            <a:avLst/>
          </a:prstGeom>
        </p:spPr>
      </p:pic>
      <p:sp>
        <p:nvSpPr>
          <p:cNvPr id="28" name="Pentágono 27"/>
          <p:cNvSpPr/>
          <p:nvPr userDrawn="1"/>
        </p:nvSpPr>
        <p:spPr>
          <a:xfrm rot="18900000" flipV="1">
            <a:off x="-2828302" y="6294982"/>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ágono 8"/>
          <p:cNvSpPr/>
          <p:nvPr userDrawn="1"/>
        </p:nvSpPr>
        <p:spPr>
          <a:xfrm rot="5400000">
            <a:off x="7329811" y="993919"/>
            <a:ext cx="856641" cy="738483"/>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214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284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super dark">
    <p:spTree>
      <p:nvGrpSpPr>
        <p:cNvPr id="1" name=""/>
        <p:cNvGrpSpPr/>
        <p:nvPr/>
      </p:nvGrpSpPr>
      <p:grpSpPr>
        <a:xfrm>
          <a:off x="0" y="0"/>
          <a:ext cx="0" cy="0"/>
          <a:chOff x="0" y="0"/>
          <a:chExt cx="0" cy="0"/>
        </a:xfrm>
      </p:grpSpPr>
      <p:sp>
        <p:nvSpPr>
          <p:cNvPr id="12" name="Retângulo 11"/>
          <p:cNvSpPr/>
          <p:nvPr userDrawn="1"/>
        </p:nvSpPr>
        <p:spPr>
          <a:xfrm>
            <a:off x="1" y="0"/>
            <a:ext cx="12192000" cy="6858000"/>
          </a:xfrm>
          <a:prstGeom prst="rect">
            <a:avLst/>
          </a:prstGeom>
          <a:solidFill>
            <a:srgbClr val="0F1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m 4"/>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rot="10800000">
            <a:off x="5708931" y="-16329"/>
            <a:ext cx="6488512" cy="6890658"/>
          </a:xfrm>
          <a:prstGeom prst="rect">
            <a:avLst/>
          </a:prstGeom>
        </p:spPr>
      </p:pic>
      <p:sp>
        <p:nvSpPr>
          <p:cNvPr id="7" name="Retângulo 6"/>
          <p:cNvSpPr/>
          <p:nvPr userDrawn="1"/>
        </p:nvSpPr>
        <p:spPr>
          <a:xfrm>
            <a:off x="3592720" y="-16329"/>
            <a:ext cx="8599281" cy="6874329"/>
          </a:xfrm>
          <a:prstGeom prst="rect">
            <a:avLst/>
          </a:prstGeom>
          <a:solidFill>
            <a:srgbClr val="0F111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m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508634" y="6362948"/>
            <a:ext cx="1407186" cy="286493"/>
          </a:xfrm>
          <a:prstGeom prst="rect">
            <a:avLst/>
          </a:prstGeom>
        </p:spPr>
      </p:pic>
      <p:pic>
        <p:nvPicPr>
          <p:cNvPr id="6" name="Picture 5">
            <a:extLst>
              <a:ext uri="{FF2B5EF4-FFF2-40B4-BE49-F238E27FC236}">
                <a16:creationId xmlns:a16="http://schemas.microsoft.com/office/drawing/2014/main" id="{712D92FB-F9BF-834B-8E0E-0DDC1EE05BCA}"/>
              </a:ext>
            </a:extLst>
          </p:cNvPr>
          <p:cNvPicPr>
            <a:picLocks noChangeAspect="1"/>
          </p:cNvPicPr>
          <p:nvPr userDrawn="1"/>
        </p:nvPicPr>
        <p:blipFill>
          <a:blip r:embed="rId4"/>
          <a:stretch>
            <a:fillRect/>
          </a:stretch>
        </p:blipFill>
        <p:spPr>
          <a:xfrm>
            <a:off x="0" y="3800372"/>
            <a:ext cx="4493834" cy="3056159"/>
          </a:xfrm>
          <a:prstGeom prst="rect">
            <a:avLst/>
          </a:prstGeom>
        </p:spPr>
      </p:pic>
    </p:spTree>
    <p:extLst>
      <p:ext uri="{BB962C8B-B14F-4D97-AF65-F5344CB8AC3E}">
        <p14:creationId xmlns:p14="http://schemas.microsoft.com/office/powerpoint/2010/main" val="3940809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WALL">
    <p:spTree>
      <p:nvGrpSpPr>
        <p:cNvPr id="1" name=""/>
        <p:cNvGrpSpPr/>
        <p:nvPr/>
      </p:nvGrpSpPr>
      <p:grpSpPr>
        <a:xfrm>
          <a:off x="0" y="0"/>
          <a:ext cx="0" cy="0"/>
          <a:chOff x="0" y="0"/>
          <a:chExt cx="0" cy="0"/>
        </a:xfrm>
      </p:grpSpPr>
      <p:pic>
        <p:nvPicPr>
          <p:cNvPr id="2" name="Google Shape;849;p172">
            <a:extLst>
              <a:ext uri="{FF2B5EF4-FFF2-40B4-BE49-F238E27FC236}">
                <a16:creationId xmlns:a16="http://schemas.microsoft.com/office/drawing/2014/main" id="{4A8137A5-35DE-2449-A24C-5B0DAEBF757C}"/>
              </a:ext>
            </a:extLst>
          </p:cNvPr>
          <p:cNvPicPr preferRelativeResize="0"/>
          <p:nvPr userDrawn="1"/>
        </p:nvPicPr>
        <p:blipFill rotWithShape="1">
          <a:blip r:embed="rId2">
            <a:alphaModFix amt="60000"/>
          </a:blip>
          <a:srcRect t="28258"/>
          <a:stretch/>
        </p:blipFill>
        <p:spPr>
          <a:xfrm>
            <a:off x="0" y="66"/>
            <a:ext cx="12192003" cy="6857935"/>
          </a:xfrm>
          <a:prstGeom prst="rect">
            <a:avLst/>
          </a:prstGeom>
          <a:solidFill>
            <a:srgbClr val="190FC0"/>
          </a:solidFill>
          <a:ln>
            <a:noFill/>
          </a:ln>
        </p:spPr>
      </p:pic>
    </p:spTree>
    <p:extLst>
      <p:ext uri="{BB962C8B-B14F-4D97-AF65-F5344CB8AC3E}">
        <p14:creationId xmlns:p14="http://schemas.microsoft.com/office/powerpoint/2010/main" val="114339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Flow">
    <p:spTree>
      <p:nvGrpSpPr>
        <p:cNvPr id="1" name=""/>
        <p:cNvGrpSpPr/>
        <p:nvPr/>
      </p:nvGrpSpPr>
      <p:grpSpPr>
        <a:xfrm>
          <a:off x="0" y="0"/>
          <a:ext cx="0" cy="0"/>
          <a:chOff x="0" y="0"/>
          <a:chExt cx="0" cy="0"/>
        </a:xfrm>
      </p:grpSpPr>
      <p:pic>
        <p:nvPicPr>
          <p:cNvPr id="2" name="Imagem 1"/>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32570"/>
            <a:ext cx="12191999" cy="7129718"/>
          </a:xfrm>
          <a:prstGeom prst="rect">
            <a:avLst/>
          </a:prstGeom>
        </p:spPr>
      </p:pic>
      <p:sp>
        <p:nvSpPr>
          <p:cNvPr id="3" name="Retângulo 2"/>
          <p:cNvSpPr/>
          <p:nvPr userDrawn="1"/>
        </p:nvSpPr>
        <p:spPr>
          <a:xfrm>
            <a:off x="0" y="0"/>
            <a:ext cx="12192000" cy="6858000"/>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323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ESE VB">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6165"/>
          </a:xfrm>
          <a:prstGeom prst="rect">
            <a:avLst/>
          </a:prstGeom>
        </p:spPr>
      </p:pic>
      <p:sp>
        <p:nvSpPr>
          <p:cNvPr id="3" name="Retângulo 2"/>
          <p:cNvSpPr/>
          <p:nvPr userDrawn="1"/>
        </p:nvSpPr>
        <p:spPr>
          <a:xfrm>
            <a:off x="0" y="0"/>
            <a:ext cx="12192000" cy="68580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478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439022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Processos">
    <p:spTree>
      <p:nvGrpSpPr>
        <p:cNvPr id="1" name=""/>
        <p:cNvGrpSpPr/>
        <p:nvPr/>
      </p:nvGrpSpPr>
      <p:grpSpPr>
        <a:xfrm>
          <a:off x="0" y="0"/>
          <a:ext cx="0" cy="0"/>
          <a:chOff x="0" y="0"/>
          <a:chExt cx="0" cy="0"/>
        </a:xfrm>
      </p:grpSpPr>
      <p:pic>
        <p:nvPicPr>
          <p:cNvPr id="2" name="Imagem 1"/>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12192000" cy="6915151"/>
          </a:xfrm>
          <a:prstGeom prst="rect">
            <a:avLst/>
          </a:prstGeom>
        </p:spPr>
      </p:pic>
      <p:sp>
        <p:nvSpPr>
          <p:cNvPr id="3" name="Retângulo 2"/>
          <p:cNvSpPr/>
          <p:nvPr userDrawn="1"/>
        </p:nvSpPr>
        <p:spPr>
          <a:xfrm>
            <a:off x="0" y="0"/>
            <a:ext cx="12192000" cy="685800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818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ster Slide 1">
  <p:cSld name="Master Slide 1">
    <p:bg>
      <p:bgPr>
        <a:solidFill>
          <a:srgbClr val="0070C0"/>
        </a:solidFill>
        <a:effectLst/>
      </p:bgPr>
    </p:bg>
    <p:spTree>
      <p:nvGrpSpPr>
        <p:cNvPr id="1" name="Shape 60"/>
        <p:cNvGrpSpPr/>
        <p:nvPr/>
      </p:nvGrpSpPr>
      <p:grpSpPr>
        <a:xfrm>
          <a:off x="0" y="0"/>
          <a:ext cx="0" cy="0"/>
          <a:chOff x="0" y="0"/>
          <a:chExt cx="0" cy="0"/>
        </a:xfrm>
      </p:grpSpPr>
      <p:pic>
        <p:nvPicPr>
          <p:cNvPr id="3" name="Picture 2">
            <a:extLst>
              <a:ext uri="{FF2B5EF4-FFF2-40B4-BE49-F238E27FC236}">
                <a16:creationId xmlns:a16="http://schemas.microsoft.com/office/drawing/2014/main" id="{C7F7FFD2-41E5-F340-AABE-A718CD0ECCDE}"/>
              </a:ext>
            </a:extLst>
          </p:cNvPr>
          <p:cNvPicPr>
            <a:picLocks noChangeAspect="1"/>
          </p:cNvPicPr>
          <p:nvPr userDrawn="1"/>
        </p:nvPicPr>
        <p:blipFill>
          <a:blip r:embed="rId2"/>
          <a:stretch>
            <a:fillRect/>
          </a:stretch>
        </p:blipFill>
        <p:spPr>
          <a:xfrm>
            <a:off x="0" y="3800372"/>
            <a:ext cx="4493834" cy="3056159"/>
          </a:xfrm>
          <a:prstGeom prst="rect">
            <a:avLst/>
          </a:prstGeom>
        </p:spPr>
      </p:pic>
      <p:pic>
        <p:nvPicPr>
          <p:cNvPr id="4" name="Picture 9">
            <a:extLst>
              <a:ext uri="{FF2B5EF4-FFF2-40B4-BE49-F238E27FC236}">
                <a16:creationId xmlns:a16="http://schemas.microsoft.com/office/drawing/2014/main" id="{49350E29-2123-7645-9244-2DA8339D3E7A}"/>
              </a:ext>
            </a:extLst>
          </p:cNvPr>
          <p:cNvPicPr>
            <a:picLocks noChangeAspect="1"/>
          </p:cNvPicPr>
          <p:nvPr userDrawn="1"/>
        </p:nvPicPr>
        <p:blipFill>
          <a:blip r:embed="rId3"/>
          <a:stretch>
            <a:fillRect/>
          </a:stretch>
        </p:blipFill>
        <p:spPr>
          <a:xfrm>
            <a:off x="10128831" y="6299201"/>
            <a:ext cx="1858538" cy="393440"/>
          </a:xfrm>
          <a:prstGeom prst="rect">
            <a:avLst/>
          </a:prstGeom>
        </p:spPr>
      </p:pic>
    </p:spTree>
    <p:extLst>
      <p:ext uri="{BB962C8B-B14F-4D97-AF65-F5344CB8AC3E}">
        <p14:creationId xmlns:p14="http://schemas.microsoft.com/office/powerpoint/2010/main" val="2111488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ENCERRAMENTO__CAPA">
    <p:spTree>
      <p:nvGrpSpPr>
        <p:cNvPr id="1" name=""/>
        <p:cNvGrpSpPr/>
        <p:nvPr/>
      </p:nvGrpSpPr>
      <p:grpSpPr>
        <a:xfrm>
          <a:off x="0" y="0"/>
          <a:ext cx="0" cy="0"/>
          <a:chOff x="0" y="0"/>
          <a:chExt cx="0" cy="0"/>
        </a:xfrm>
      </p:grpSpPr>
      <p:pic>
        <p:nvPicPr>
          <p:cNvPr id="33" name="Imagem 32"/>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7970"/>
            <a:ext cx="12238879" cy="6914956"/>
          </a:xfrm>
          <a:prstGeom prst="rect">
            <a:avLst/>
          </a:prstGeom>
        </p:spPr>
      </p:pic>
      <p:sp>
        <p:nvSpPr>
          <p:cNvPr id="34" name="Retângulo 33"/>
          <p:cNvSpPr/>
          <p:nvPr userDrawn="1"/>
        </p:nvSpPr>
        <p:spPr>
          <a:xfrm>
            <a:off x="0" y="0"/>
            <a:ext cx="12238879" cy="6858000"/>
          </a:xfrm>
          <a:prstGeom prst="rect">
            <a:avLst/>
          </a:prstGeom>
          <a:solidFill>
            <a:srgbClr val="00003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Agrupar 11"/>
          <p:cNvGrpSpPr/>
          <p:nvPr userDrawn="1"/>
        </p:nvGrpSpPr>
        <p:grpSpPr>
          <a:xfrm rot="900000">
            <a:off x="6680921" y="-3087612"/>
            <a:ext cx="6617663" cy="7728669"/>
            <a:chOff x="6739779" y="-3021319"/>
            <a:chExt cx="6617663" cy="7728669"/>
          </a:xfrm>
        </p:grpSpPr>
        <p:sp>
          <p:nvSpPr>
            <p:cNvPr id="13" name="Pentágono 12"/>
            <p:cNvSpPr/>
            <p:nvPr/>
          </p:nvSpPr>
          <p:spPr>
            <a:xfrm rot="7383675">
              <a:off x="4420588" y="1082321"/>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Pentágono 13"/>
            <p:cNvSpPr/>
            <p:nvPr/>
          </p:nvSpPr>
          <p:spPr>
            <a:xfrm rot="7383675">
              <a:off x="6787722" y="128165"/>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entágono 14"/>
            <p:cNvSpPr/>
            <p:nvPr/>
          </p:nvSpPr>
          <p:spPr>
            <a:xfrm rot="7383675">
              <a:off x="9072011" y="-702128"/>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entágono 15"/>
            <p:cNvSpPr/>
            <p:nvPr/>
          </p:nvSpPr>
          <p:spPr>
            <a:xfrm rot="7383675">
              <a:off x="9732414" y="963787"/>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Hexágono 16"/>
          <p:cNvSpPr/>
          <p:nvPr userDrawn="1"/>
        </p:nvSpPr>
        <p:spPr>
          <a:xfrm rot="5400000">
            <a:off x="7329811" y="993919"/>
            <a:ext cx="856641" cy="738483"/>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ágono 17"/>
          <p:cNvSpPr/>
          <p:nvPr userDrawn="1"/>
        </p:nvSpPr>
        <p:spPr>
          <a:xfrm rot="5400000">
            <a:off x="8579246" y="977079"/>
            <a:ext cx="612480" cy="528000"/>
          </a:xfrm>
          <a:prstGeom prst="hexagon">
            <a:avLst/>
          </a:prstGeom>
          <a:solidFill>
            <a:srgbClr val="319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ágono 18"/>
          <p:cNvSpPr/>
          <p:nvPr userDrawn="1"/>
        </p:nvSpPr>
        <p:spPr>
          <a:xfrm rot="5400000">
            <a:off x="6275912" y="711026"/>
            <a:ext cx="498931" cy="430113"/>
          </a:xfrm>
          <a:prstGeom prst="hexagon">
            <a:avLst/>
          </a:prstGeom>
          <a:solidFill>
            <a:srgbClr val="2D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ágono 19"/>
          <p:cNvSpPr/>
          <p:nvPr userDrawn="1"/>
        </p:nvSpPr>
        <p:spPr>
          <a:xfrm rot="5400000">
            <a:off x="5093310" y="1322761"/>
            <a:ext cx="311020" cy="268120"/>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ágono 20"/>
          <p:cNvSpPr/>
          <p:nvPr userDrawn="1"/>
        </p:nvSpPr>
        <p:spPr>
          <a:xfrm rot="5400000">
            <a:off x="4194959" y="767878"/>
            <a:ext cx="251666" cy="216953"/>
          </a:xfrm>
          <a:prstGeom prst="hexagon">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xágono 21"/>
          <p:cNvSpPr/>
          <p:nvPr userDrawn="1"/>
        </p:nvSpPr>
        <p:spPr>
          <a:xfrm rot="5400000">
            <a:off x="3131285" y="1481308"/>
            <a:ext cx="477812" cy="411907"/>
          </a:xfrm>
          <a:prstGeom prst="hexagon">
            <a:avLst/>
          </a:prstGeom>
          <a:solidFill>
            <a:srgbClr val="3FF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exágono 22"/>
          <p:cNvSpPr/>
          <p:nvPr userDrawn="1"/>
        </p:nvSpPr>
        <p:spPr>
          <a:xfrm rot="5400000">
            <a:off x="2652704" y="4319084"/>
            <a:ext cx="549424" cy="47364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exágono 23"/>
          <p:cNvSpPr/>
          <p:nvPr userDrawn="1"/>
        </p:nvSpPr>
        <p:spPr>
          <a:xfrm rot="5400000">
            <a:off x="3894410" y="4771702"/>
            <a:ext cx="387181" cy="333776"/>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exágono 24"/>
          <p:cNvSpPr/>
          <p:nvPr userDrawn="1"/>
        </p:nvSpPr>
        <p:spPr>
          <a:xfrm rot="5400000">
            <a:off x="3274218" y="5741125"/>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exágono 25"/>
          <p:cNvSpPr/>
          <p:nvPr userDrawn="1"/>
        </p:nvSpPr>
        <p:spPr>
          <a:xfrm rot="5400000">
            <a:off x="5578284" y="5383128"/>
            <a:ext cx="251666" cy="21695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exágono 26"/>
          <p:cNvSpPr/>
          <p:nvPr userDrawn="1"/>
        </p:nvSpPr>
        <p:spPr>
          <a:xfrm rot="5400000">
            <a:off x="7860735" y="5367224"/>
            <a:ext cx="829528" cy="71511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exágono 27"/>
          <p:cNvSpPr/>
          <p:nvPr userDrawn="1"/>
        </p:nvSpPr>
        <p:spPr>
          <a:xfrm rot="5400000">
            <a:off x="7630697" y="4604902"/>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exágono 28"/>
          <p:cNvSpPr/>
          <p:nvPr userDrawn="1"/>
        </p:nvSpPr>
        <p:spPr>
          <a:xfrm rot="5400000">
            <a:off x="8722033" y="4585967"/>
            <a:ext cx="441420" cy="380534"/>
          </a:xfrm>
          <a:prstGeom prst="hexagon">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Pentágono 29"/>
          <p:cNvSpPr/>
          <p:nvPr userDrawn="1"/>
        </p:nvSpPr>
        <p:spPr>
          <a:xfrm rot="18900000" flipV="1">
            <a:off x="-2828302" y="6294982"/>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Imagem 30"/>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16472" y="2761501"/>
            <a:ext cx="7559055" cy="1808252"/>
          </a:xfrm>
          <a:prstGeom prst="rect">
            <a:avLst/>
          </a:prstGeom>
        </p:spPr>
      </p:pic>
    </p:spTree>
    <p:extLst>
      <p:ext uri="{BB962C8B-B14F-4D97-AF65-F5344CB8AC3E}">
        <p14:creationId xmlns:p14="http://schemas.microsoft.com/office/powerpoint/2010/main" val="3168294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ASES__CAPA">
    <p:spTree>
      <p:nvGrpSpPr>
        <p:cNvPr id="1" name=""/>
        <p:cNvGrpSpPr/>
        <p:nvPr/>
      </p:nvGrpSpPr>
      <p:grpSpPr>
        <a:xfrm>
          <a:off x="0" y="0"/>
          <a:ext cx="0" cy="0"/>
          <a:chOff x="0" y="0"/>
          <a:chExt cx="0" cy="0"/>
        </a:xfrm>
      </p:grpSpPr>
      <p:pic>
        <p:nvPicPr>
          <p:cNvPr id="31" name="Imagem 30"/>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12243353" cy="6877878"/>
          </a:xfrm>
          <a:prstGeom prst="rect">
            <a:avLst/>
          </a:prstGeom>
        </p:spPr>
      </p:pic>
      <p:sp>
        <p:nvSpPr>
          <p:cNvPr id="32" name="Retângulo 31"/>
          <p:cNvSpPr/>
          <p:nvPr userDrawn="1"/>
        </p:nvSpPr>
        <p:spPr>
          <a:xfrm>
            <a:off x="0" y="0"/>
            <a:ext cx="12238879" cy="6858000"/>
          </a:xfrm>
          <a:prstGeom prst="rect">
            <a:avLst/>
          </a:prstGeom>
          <a:solidFill>
            <a:srgbClr val="0000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Agrupar 11"/>
          <p:cNvGrpSpPr/>
          <p:nvPr userDrawn="1"/>
        </p:nvGrpSpPr>
        <p:grpSpPr>
          <a:xfrm rot="900000">
            <a:off x="6680921" y="-3087612"/>
            <a:ext cx="6617663" cy="7728669"/>
            <a:chOff x="6739779" y="-3021319"/>
            <a:chExt cx="6617663" cy="7728669"/>
          </a:xfrm>
        </p:grpSpPr>
        <p:sp>
          <p:nvSpPr>
            <p:cNvPr id="13" name="Pentágono 12"/>
            <p:cNvSpPr/>
            <p:nvPr/>
          </p:nvSpPr>
          <p:spPr>
            <a:xfrm rot="7383675">
              <a:off x="4420588" y="1082321"/>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Pentágono 13"/>
            <p:cNvSpPr/>
            <p:nvPr/>
          </p:nvSpPr>
          <p:spPr>
            <a:xfrm rot="7383675">
              <a:off x="6787722" y="128165"/>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entágono 14"/>
            <p:cNvSpPr/>
            <p:nvPr/>
          </p:nvSpPr>
          <p:spPr>
            <a:xfrm rot="7383675">
              <a:off x="9072011" y="-702128"/>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entágono 15"/>
            <p:cNvSpPr/>
            <p:nvPr/>
          </p:nvSpPr>
          <p:spPr>
            <a:xfrm rot="7383675">
              <a:off x="9732414" y="963787"/>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Hexágono 16"/>
          <p:cNvSpPr/>
          <p:nvPr userDrawn="1"/>
        </p:nvSpPr>
        <p:spPr>
          <a:xfrm rot="5400000">
            <a:off x="7329811" y="993919"/>
            <a:ext cx="856641" cy="738483"/>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ágono 17"/>
          <p:cNvSpPr/>
          <p:nvPr userDrawn="1"/>
        </p:nvSpPr>
        <p:spPr>
          <a:xfrm rot="5400000">
            <a:off x="8579246" y="977079"/>
            <a:ext cx="612480" cy="528000"/>
          </a:xfrm>
          <a:prstGeom prst="hexagon">
            <a:avLst/>
          </a:prstGeom>
          <a:solidFill>
            <a:srgbClr val="319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ágono 18"/>
          <p:cNvSpPr/>
          <p:nvPr userDrawn="1"/>
        </p:nvSpPr>
        <p:spPr>
          <a:xfrm rot="5400000">
            <a:off x="6275912" y="711026"/>
            <a:ext cx="498931" cy="430113"/>
          </a:xfrm>
          <a:prstGeom prst="hexagon">
            <a:avLst/>
          </a:prstGeom>
          <a:solidFill>
            <a:srgbClr val="2D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ágono 19"/>
          <p:cNvSpPr/>
          <p:nvPr userDrawn="1"/>
        </p:nvSpPr>
        <p:spPr>
          <a:xfrm rot="5400000">
            <a:off x="5093310" y="1322761"/>
            <a:ext cx="311020" cy="268120"/>
          </a:xfrm>
          <a:prstGeom prst="hexagon">
            <a:avLst/>
          </a:prstGeom>
          <a:solidFill>
            <a:srgbClr val="238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ágono 20"/>
          <p:cNvSpPr/>
          <p:nvPr userDrawn="1"/>
        </p:nvSpPr>
        <p:spPr>
          <a:xfrm rot="5400000">
            <a:off x="4194959" y="767878"/>
            <a:ext cx="251666" cy="216953"/>
          </a:xfrm>
          <a:prstGeom prst="hexagon">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xágono 21"/>
          <p:cNvSpPr/>
          <p:nvPr userDrawn="1"/>
        </p:nvSpPr>
        <p:spPr>
          <a:xfrm rot="5400000">
            <a:off x="3131285" y="1481308"/>
            <a:ext cx="477812" cy="411907"/>
          </a:xfrm>
          <a:prstGeom prst="hexagon">
            <a:avLst/>
          </a:prstGeom>
          <a:solidFill>
            <a:srgbClr val="3FF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exágono 22"/>
          <p:cNvSpPr/>
          <p:nvPr userDrawn="1"/>
        </p:nvSpPr>
        <p:spPr>
          <a:xfrm rot="5400000">
            <a:off x="2652704" y="4319084"/>
            <a:ext cx="549424" cy="47364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exágono 23"/>
          <p:cNvSpPr/>
          <p:nvPr userDrawn="1"/>
        </p:nvSpPr>
        <p:spPr>
          <a:xfrm rot="5400000">
            <a:off x="3894410" y="4771702"/>
            <a:ext cx="387181" cy="333776"/>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exágono 24"/>
          <p:cNvSpPr/>
          <p:nvPr userDrawn="1"/>
        </p:nvSpPr>
        <p:spPr>
          <a:xfrm rot="5400000">
            <a:off x="3274218" y="5741125"/>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exágono 25"/>
          <p:cNvSpPr/>
          <p:nvPr userDrawn="1"/>
        </p:nvSpPr>
        <p:spPr>
          <a:xfrm rot="5400000">
            <a:off x="5578284" y="5383128"/>
            <a:ext cx="251666" cy="21695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exágono 26"/>
          <p:cNvSpPr/>
          <p:nvPr userDrawn="1"/>
        </p:nvSpPr>
        <p:spPr>
          <a:xfrm rot="5400000">
            <a:off x="7860735" y="5367224"/>
            <a:ext cx="829528" cy="71511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exágono 27"/>
          <p:cNvSpPr/>
          <p:nvPr userDrawn="1"/>
        </p:nvSpPr>
        <p:spPr>
          <a:xfrm rot="5400000">
            <a:off x="7630697" y="4604902"/>
            <a:ext cx="311020" cy="2681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exágono 28"/>
          <p:cNvSpPr/>
          <p:nvPr userDrawn="1"/>
        </p:nvSpPr>
        <p:spPr>
          <a:xfrm rot="5400000">
            <a:off x="8722033" y="4585967"/>
            <a:ext cx="441420" cy="380534"/>
          </a:xfrm>
          <a:prstGeom prst="hexagon">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Pentágono 29"/>
          <p:cNvSpPr/>
          <p:nvPr userDrawn="1"/>
        </p:nvSpPr>
        <p:spPr>
          <a:xfrm rot="18900000" flipV="1">
            <a:off x="-2828302" y="6294982"/>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25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207452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3012019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9FD0983B-6153-404B-9AD6-BF18A34EB66A}" type="datetimeFigureOut">
              <a:rPr lang="pt-BR" smtClean="0"/>
              <a:t>16/11/2020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01EF167F-E0CC-4E59-87A6-3CED346C85FA}" type="slidenum">
              <a:rPr lang="pt-BR" smtClean="0"/>
              <a:t>‹nº›</a:t>
            </a:fld>
            <a:endParaRPr lang="pt-BR" dirty="0"/>
          </a:p>
        </p:txBody>
      </p:sp>
    </p:spTree>
    <p:extLst>
      <p:ext uri="{BB962C8B-B14F-4D97-AF65-F5344CB8AC3E}">
        <p14:creationId xmlns:p14="http://schemas.microsoft.com/office/powerpoint/2010/main" val="3912060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3.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0983B-6153-404B-9AD6-BF18A34EB66A}" type="datetimeFigureOut">
              <a:rPr lang="pt-BR" smtClean="0"/>
              <a:t>16/11/2020</a:t>
            </a:fld>
            <a:endParaRPr lang="pt-BR" dirty="0"/>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F167F-E0CC-4E59-87A6-3CED346C85FA}" type="slidenum">
              <a:rPr lang="pt-BR" smtClean="0"/>
              <a:t>‹nº›</a:t>
            </a:fld>
            <a:endParaRPr lang="pt-BR" dirty="0"/>
          </a:p>
        </p:txBody>
      </p:sp>
    </p:spTree>
    <p:extLst>
      <p:ext uri="{BB962C8B-B14F-4D97-AF65-F5344CB8AC3E}">
        <p14:creationId xmlns:p14="http://schemas.microsoft.com/office/powerpoint/2010/main" val="154805323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2" r:id="rId12"/>
    <p:sldLayoutId id="2147483833" r:id="rId13"/>
    <p:sldLayoutId id="2147483834" r:id="rId14"/>
    <p:sldLayoutId id="2147483839" r:id="rId15"/>
    <p:sldLayoutId id="2147483840" r:id="rId16"/>
    <p:sldLayoutId id="2147483841" r:id="rId17"/>
    <p:sldLayoutId id="2147483842" r:id="rId18"/>
    <p:sldLayoutId id="2147483843" r:id="rId19"/>
    <p:sldLayoutId id="2147483844"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8" r:id="rId37"/>
    <p:sldLayoutId id="2147483870" r:id="rId38"/>
    <p:sldLayoutId id="2147483871" r:id="rId39"/>
    <p:sldLayoutId id="2147483872" r:id="rId40"/>
    <p:sldLayoutId id="2147483873"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DA624A-26EB-498C-8662-0D02736C93B7}"/>
              </a:ext>
            </a:extLst>
          </p:cNvPr>
          <p:cNvSpPr txBox="1">
            <a:spLocks/>
          </p:cNvSpPr>
          <p:nvPr userDrawn="1"/>
        </p:nvSpPr>
        <p:spPr>
          <a:xfrm>
            <a:off x="10489642" y="288472"/>
            <a:ext cx="14084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00FE6C1-53D2-4B4A-A041-B539D8DA3A16}" type="slidenum">
              <a:rPr lang="en-US" sz="1000" b="0" spc="300" smtClean="0">
                <a:solidFill>
                  <a:srgbClr val="3856A7"/>
                </a:solidFill>
                <a:latin typeface="Segoe UI Black" panose="020B0A02040204020203" pitchFamily="34" charset="0"/>
                <a:ea typeface="Segoe UI Black" panose="020B0A02040204020203" pitchFamily="34" charset="0"/>
                <a:cs typeface="Segoe UI Black" panose="020B0A02040204020203" pitchFamily="34" charset="0"/>
              </a:rPr>
              <a:pPr algn="r"/>
              <a:t>‹nº›</a:t>
            </a:fld>
            <a:endParaRPr lang="en-US" sz="1000" b="0" spc="300" dirty="0">
              <a:solidFill>
                <a:srgbClr val="3856A7"/>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09779681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45" r:id="rId9"/>
    <p:sldLayoutId id="2147483927" r:id="rId10"/>
    <p:sldLayoutId id="2147483928" r:id="rId11"/>
    <p:sldLayoutId id="21474839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218747-36ED-42FC-8819-C086362AA877}" type="datetimeFigureOut">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16/11/2020</a:t>
            </a:fld>
            <a:endParaRPr kumimoji="0" lang="pt-B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E69170-AADB-4E61-B883-ACFC22457A95}"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63497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3.png"/><Relationship Id="rId4" Type="http://schemas.openxmlformats.org/officeDocument/2006/relationships/image" Target="../media/image47.png"/></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47.png"/></Relationships>
</file>

<file path=ppt/slides/_rels/slide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181.png"/><Relationship Id="rId4" Type="http://schemas.openxmlformats.org/officeDocument/2006/relationships/image" Target="../media/image180.PNG"/></Relationships>
</file>

<file path=ppt/slides/_rels/slide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183.png"/><Relationship Id="rId4" Type="http://schemas.openxmlformats.org/officeDocument/2006/relationships/image" Target="../media/image182.PNG"/></Relationships>
</file>

<file path=ppt/slides/_rels/slide10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84.png"/><Relationship Id="rId4" Type="http://schemas.openxmlformats.org/officeDocument/2006/relationships/image" Target="../media/image47.png"/></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85.png"/><Relationship Id="rId4" Type="http://schemas.openxmlformats.org/officeDocument/2006/relationships/image" Target="../media/image47.png"/></Relationships>
</file>

<file path=ppt/slides/_rels/slide10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86.png"/><Relationship Id="rId4" Type="http://schemas.openxmlformats.org/officeDocument/2006/relationships/image" Target="../media/image47.png"/></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47.png"/></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89.png"/><Relationship Id="rId4" Type="http://schemas.openxmlformats.org/officeDocument/2006/relationships/image" Target="../media/image4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4.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5.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6.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7.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7.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79.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79.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5.xml"/><Relationship Id="rId5" Type="http://schemas.openxmlformats.org/officeDocument/2006/relationships/image" Target="../media/image47.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1.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2.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3.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3.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4.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5.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6.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97.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image" Target="../media/image44.jpeg"/><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00.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01.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06.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06.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06.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07.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45.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52.jpeg"/><Relationship Id="rId16" Type="http://schemas.openxmlformats.org/officeDocument/2006/relationships/image" Target="../media/image65.png"/><Relationship Id="rId20" Type="http://schemas.openxmlformats.org/officeDocument/2006/relationships/image" Target="../media/image68.png"/><Relationship Id="rId1" Type="http://schemas.openxmlformats.org/officeDocument/2006/relationships/slideLayout" Target="../slideLayouts/slideLayout5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14.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15.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20.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25.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25.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5.png"/><Relationship Id="rId7" Type="http://schemas.openxmlformats.org/officeDocument/2006/relationships/image" Target="../media/image72.png"/><Relationship Id="rId12"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26.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27.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2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29.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0.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1.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2.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3.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6.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77.png"/><Relationship Id="rId4" Type="http://schemas.openxmlformats.org/officeDocument/2006/relationships/image" Target="../media/image47.pn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7.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8.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39.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2.pn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3.png"/><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4.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5.pn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6.pn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7.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79.png"/><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8.png"/><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49.pn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0.png"/><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1.pn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2.png"/><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3.png"/><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4.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4.png"/><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4.png"/><Relationship Id="rId4" Type="http://schemas.openxmlformats.org/officeDocument/2006/relationships/image" Target="../media/image47.png"/></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5.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7.png"/></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6.png"/><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59.png"/><Relationship Id="rId4" Type="http://schemas.openxmlformats.org/officeDocument/2006/relationships/image" Target="../media/image47.png"/></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47.png"/></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62.png"/><Relationship Id="rId4" Type="http://schemas.openxmlformats.org/officeDocument/2006/relationships/image" Target="../media/image47.png"/></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63.png"/><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64.png"/><Relationship Id="rId4" Type="http://schemas.openxmlformats.org/officeDocument/2006/relationships/image" Target="../media/image47.png"/></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67.png"/><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6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82.png"/><Relationship Id="rId4" Type="http://schemas.openxmlformats.org/officeDocument/2006/relationships/image" Target="../media/image47.png"/></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68.png"/><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69.png"/><Relationship Id="rId4" Type="http://schemas.openxmlformats.org/officeDocument/2006/relationships/image" Target="../media/image47.png"/></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0.png"/><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1.png"/><Relationship Id="rId4" Type="http://schemas.openxmlformats.org/officeDocument/2006/relationships/image" Target="../media/image47.png"/></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2.png"/><Relationship Id="rId4" Type="http://schemas.openxmlformats.org/officeDocument/2006/relationships/image" Target="../media/image47.png"/></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3.png"/><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4.png"/><Relationship Id="rId4" Type="http://schemas.openxmlformats.org/officeDocument/2006/relationships/image" Target="../media/image47.png"/></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5.png"/><Relationship Id="rId4" Type="http://schemas.openxmlformats.org/officeDocument/2006/relationships/image" Target="../media/image47.png"/></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6.png"/><Relationship Id="rId4" Type="http://schemas.openxmlformats.org/officeDocument/2006/relationships/image" Target="../media/image47.png"/></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eg"/><Relationship Id="rId1" Type="http://schemas.openxmlformats.org/officeDocument/2006/relationships/slideLayout" Target="../slideLayouts/slideLayout55.xml"/><Relationship Id="rId5" Type="http://schemas.openxmlformats.org/officeDocument/2006/relationships/image" Target="../media/image177.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p:cNvGrpSpPr/>
          <p:nvPr/>
        </p:nvGrpSpPr>
        <p:grpSpPr>
          <a:xfrm>
            <a:off x="2903127" y="2375513"/>
            <a:ext cx="6385746" cy="1545989"/>
            <a:chOff x="1567715" y="2096380"/>
            <a:chExt cx="6385746" cy="1545989"/>
          </a:xfrm>
        </p:grpSpPr>
        <p:sp>
          <p:nvSpPr>
            <p:cNvPr id="3" name="CaixaDeTexto 2"/>
            <p:cNvSpPr txBox="1"/>
            <p:nvPr/>
          </p:nvSpPr>
          <p:spPr>
            <a:xfrm>
              <a:off x="2803917" y="3242259"/>
              <a:ext cx="417761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2000" noProof="0" dirty="0">
                  <a:solidFill>
                    <a:srgbClr val="2BB59D"/>
                  </a:solidFill>
                  <a:latin typeface="Trebuchet MS" panose="020B0603020202020204" pitchFamily="34" charset="0"/>
                  <a:ea typeface="Ebrima" panose="02000000000000000000" pitchFamily="2" charset="0"/>
                  <a:cs typeface="Ebrima" panose="02000000000000000000" pitchFamily="2" charset="0"/>
                </a:rPr>
                <a:t>Manual do Usuário</a:t>
              </a:r>
              <a:endParaRPr kumimoji="0" lang="pt-BR" sz="2000" b="0" i="0" u="none" strike="noStrike" kern="1200" cap="none" spc="0" normalizeH="0" baseline="0" noProof="0" dirty="0">
                <a:ln>
                  <a:noFill/>
                </a:ln>
                <a:solidFill>
                  <a:srgbClr val="2BB59D"/>
                </a:solidFill>
                <a:effectLst/>
                <a:uLnTx/>
                <a:uFillTx/>
                <a:latin typeface="Trebuchet MS" panose="020B0603020202020204" pitchFamily="34" charset="0"/>
                <a:ea typeface="Ebrima" panose="02000000000000000000" pitchFamily="2" charset="0"/>
                <a:cs typeface="Ebrima" panose="02000000000000000000" pitchFamily="2" charset="0"/>
              </a:endParaRPr>
            </a:p>
          </p:txBody>
        </p:sp>
        <p:grpSp>
          <p:nvGrpSpPr>
            <p:cNvPr id="4" name="Agrupar 3"/>
            <p:cNvGrpSpPr/>
            <p:nvPr/>
          </p:nvGrpSpPr>
          <p:grpSpPr>
            <a:xfrm>
              <a:off x="1567715" y="2096380"/>
              <a:ext cx="6385746" cy="1470087"/>
              <a:chOff x="1567715" y="2096380"/>
              <a:chExt cx="6385746" cy="1470087"/>
            </a:xfrm>
          </p:grpSpPr>
          <p:sp>
            <p:nvSpPr>
              <p:cNvPr id="5" name="CaixaDeTexto 4"/>
              <p:cNvSpPr txBox="1"/>
              <p:nvPr/>
            </p:nvSpPr>
            <p:spPr>
              <a:xfrm>
                <a:off x="2588607" y="2096380"/>
                <a:ext cx="5364854" cy="1446550"/>
              </a:xfrm>
              <a:prstGeom prst="rect">
                <a:avLst/>
              </a:prstGeom>
              <a:noFill/>
            </p:spPr>
            <p:txBody>
              <a:bodyPr wrap="square" rtlCol="0">
                <a:spAutoFit/>
              </a:bodyPr>
              <a:lstStyle/>
              <a:p>
                <a:r>
                  <a:rPr lang="pt-BR" sz="8800" b="1" dirty="0" err="1">
                    <a:solidFill>
                      <a:schemeClr val="accent3">
                        <a:lumMod val="40000"/>
                        <a:lumOff val="60000"/>
                      </a:schemeClr>
                    </a:solidFill>
                    <a:latin typeface="Arial" panose="020B0604020202020204" pitchFamily="34" charset="0"/>
                    <a:cs typeface="Arial" panose="020B0604020202020204" pitchFamily="34" charset="0"/>
                  </a:rPr>
                  <a:t>netdocs</a:t>
                </a:r>
                <a:endParaRPr lang="pt-BR" sz="8800" b="1" dirty="0">
                  <a:solidFill>
                    <a:schemeClr val="accent3">
                      <a:lumMod val="40000"/>
                      <a:lumOff val="60000"/>
                    </a:schemeClr>
                  </a:solidFill>
                  <a:latin typeface="Arial" panose="020B0604020202020204" pitchFamily="34" charset="0"/>
                  <a:cs typeface="Arial" panose="020B0604020202020204" pitchFamily="34" charset="0"/>
                </a:endParaRPr>
              </a:p>
            </p:txBody>
          </p:sp>
          <p:pic>
            <p:nvPicPr>
              <p:cNvPr id="6" name="Imagem 5"/>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a:stretch/>
            </p:blipFill>
            <p:spPr>
              <a:xfrm>
                <a:off x="1567715" y="2290727"/>
                <a:ext cx="1116272" cy="1275740"/>
              </a:xfrm>
              <a:prstGeom prst="rect">
                <a:avLst/>
              </a:prstGeom>
            </p:spPr>
          </p:pic>
        </p:grpSp>
      </p:grpSp>
    </p:spTree>
    <p:extLst>
      <p:ext uri="{BB962C8B-B14F-4D97-AF65-F5344CB8AC3E}">
        <p14:creationId xmlns:p14="http://schemas.microsoft.com/office/powerpoint/2010/main" val="89256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354714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p>
          <a:p>
            <a:pPr algn="just"/>
            <a:endParaRPr lang="pt-BR" sz="1400" dirty="0">
              <a:solidFill>
                <a:schemeClr val="bg1"/>
              </a:solidFill>
            </a:endParaRPr>
          </a:p>
          <a:p>
            <a:pPr algn="just"/>
            <a:r>
              <a:rPr lang="pt-BR" sz="1400" dirty="0">
                <a:solidFill>
                  <a:schemeClr val="bg1"/>
                </a:solidFill>
              </a:rPr>
              <a:t>A Primeira tela que vai ser carregada é a “</a:t>
            </a:r>
            <a:r>
              <a:rPr lang="pt-BR" sz="1400" b="1" dirty="0">
                <a:solidFill>
                  <a:schemeClr val="bg1"/>
                </a:solidFill>
              </a:rPr>
              <a:t>Dados de acesso</a:t>
            </a:r>
            <a:r>
              <a:rPr lang="pt-BR" sz="1400" dirty="0">
                <a:solidFill>
                  <a:schemeClr val="bg1"/>
                </a:solidFill>
              </a:rPr>
              <a:t>” que contém informações sobre o perfil que está logado,   como o nome de usuário  que é usado e a senha para efetuar  o login no sistema </a:t>
            </a:r>
            <a:r>
              <a:rPr lang="pt-BR" sz="1400" dirty="0" err="1">
                <a:solidFill>
                  <a:schemeClr val="bg1"/>
                </a:solidFill>
              </a:rPr>
              <a:t>netdocs</a:t>
            </a:r>
            <a:r>
              <a:rPr lang="pt-BR" sz="1400" dirty="0">
                <a:solidFill>
                  <a:schemeClr val="bg1"/>
                </a:solidFill>
              </a:rPr>
              <a:t>.</a:t>
            </a:r>
          </a:p>
          <a:p>
            <a:endParaRPr lang="pt-BR" sz="1200" dirty="0">
              <a:solidFill>
                <a:schemeClr val="bg1"/>
              </a:solidFill>
            </a:endParaRPr>
          </a:p>
          <a:p>
            <a:endParaRPr lang="pt-BR" sz="1200" dirty="0">
              <a:solidFill>
                <a:schemeClr val="bg1"/>
              </a:solidFill>
            </a:endParaRPr>
          </a:p>
        </p:txBody>
      </p:sp>
      <p:pic>
        <p:nvPicPr>
          <p:cNvPr id="23"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B2364079-8D04-4021-BAA7-58F88C7D6CF6}"/>
              </a:ext>
            </a:extLst>
          </p:cNvPr>
          <p:cNvPicPr>
            <a:picLocks noChangeAspect="1"/>
          </p:cNvPicPr>
          <p:nvPr/>
        </p:nvPicPr>
        <p:blipFill>
          <a:blip r:embed="rId5"/>
          <a:stretch>
            <a:fillRect/>
          </a:stretch>
        </p:blipFill>
        <p:spPr>
          <a:xfrm>
            <a:off x="5044611" y="1134300"/>
            <a:ext cx="6675632" cy="3137449"/>
          </a:xfrm>
          <a:prstGeom prst="rect">
            <a:avLst/>
          </a:prstGeom>
        </p:spPr>
      </p:pic>
    </p:spTree>
    <p:extLst>
      <p:ext uri="{BB962C8B-B14F-4D97-AF65-F5344CB8AC3E}">
        <p14:creationId xmlns:p14="http://schemas.microsoft.com/office/powerpoint/2010/main" val="39791331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Monitoramento</a:t>
            </a:r>
          </a:p>
          <a:p>
            <a:pPr algn="just"/>
            <a:r>
              <a:rPr lang="pt-PT" sz="1400" dirty="0"/>
              <a:t> </a:t>
            </a:r>
            <a:endParaRPr lang="pt-BR" sz="1400" dirty="0"/>
          </a:p>
          <a:p>
            <a:pPr algn="just"/>
            <a:r>
              <a:rPr lang="pt-BR" sz="1400" dirty="0">
                <a:solidFill>
                  <a:schemeClr val="bg1"/>
                </a:solidFill>
              </a:rPr>
              <a:t>Para chegar Até monitorameto no menu lateral clique em “Ferramentas Gestão” em seguida “monitoramento”.</a:t>
            </a:r>
          </a:p>
          <a:p>
            <a:pPr algn="just"/>
            <a:r>
              <a:rPr lang="pt-BR" sz="1400" dirty="0">
                <a:solidFill>
                  <a:schemeClr val="bg1"/>
                </a:solidFill>
              </a:rPr>
              <a:t>Se desejar aplicar algum filtro selecione as opções disponíveis se não clique em “Pesquisar” para visualizar todos os Contratos.</a:t>
            </a:r>
          </a:p>
          <a:p>
            <a:pPr algn="just"/>
            <a:r>
              <a:rPr lang="pt-BR" sz="1400" dirty="0">
                <a:solidFill>
                  <a:schemeClr val="bg1"/>
                </a:solidFill>
              </a:rPr>
              <a:t>Todos os Contratos vão ser retornados mostrando em “Indicador” até onde no workflow o processo foi efetuado, na coluna “%” mostra a porcentagem em relação ao workflow foi efetuado e ao completar 100% significa que o contrato foi efetivado seguindo todas as tarefas definidas.</a:t>
            </a:r>
          </a:p>
          <a:p>
            <a:pPr algn="just"/>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24500183-05DB-4511-BF27-21EA6ED72A7B}"/>
              </a:ext>
            </a:extLst>
          </p:cNvPr>
          <p:cNvPicPr>
            <a:picLocks noChangeAspect="1"/>
          </p:cNvPicPr>
          <p:nvPr/>
        </p:nvPicPr>
        <p:blipFill>
          <a:blip r:embed="rId5"/>
          <a:stretch>
            <a:fillRect/>
          </a:stretch>
        </p:blipFill>
        <p:spPr>
          <a:xfrm>
            <a:off x="5030540" y="786062"/>
            <a:ext cx="6624702" cy="3245956"/>
          </a:xfrm>
          <a:prstGeom prst="rect">
            <a:avLst/>
          </a:prstGeom>
        </p:spPr>
      </p:pic>
      <p:pic>
        <p:nvPicPr>
          <p:cNvPr id="4" name="Imagem 3">
            <a:extLst>
              <a:ext uri="{FF2B5EF4-FFF2-40B4-BE49-F238E27FC236}">
                <a16:creationId xmlns:a16="http://schemas.microsoft.com/office/drawing/2014/main" id="{D76AB1DB-A3EC-492E-9A3C-2ECD76338191}"/>
              </a:ext>
            </a:extLst>
          </p:cNvPr>
          <p:cNvPicPr>
            <a:picLocks noChangeAspect="1"/>
          </p:cNvPicPr>
          <p:nvPr/>
        </p:nvPicPr>
        <p:blipFill>
          <a:blip r:embed="rId6"/>
          <a:stretch>
            <a:fillRect/>
          </a:stretch>
        </p:blipFill>
        <p:spPr>
          <a:xfrm>
            <a:off x="5621524" y="3057856"/>
            <a:ext cx="6269978" cy="2984157"/>
          </a:xfrm>
          <a:prstGeom prst="rect">
            <a:avLst/>
          </a:prstGeom>
        </p:spPr>
      </p:pic>
      <p:sp>
        <p:nvSpPr>
          <p:cNvPr id="5" name="Retângulo 4">
            <a:extLst>
              <a:ext uri="{FF2B5EF4-FFF2-40B4-BE49-F238E27FC236}">
                <a16:creationId xmlns:a16="http://schemas.microsoft.com/office/drawing/2014/main" id="{38D58FF3-0106-469A-BABD-F62B8B49E668}"/>
              </a:ext>
            </a:extLst>
          </p:cNvPr>
          <p:cNvSpPr/>
          <p:nvPr/>
        </p:nvSpPr>
        <p:spPr>
          <a:xfrm>
            <a:off x="5030540" y="1801504"/>
            <a:ext cx="1065460" cy="341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612431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Dashboards</a:t>
            </a:r>
          </a:p>
          <a:p>
            <a:pPr algn="just"/>
            <a:r>
              <a:rPr lang="pt-PT" sz="1400" dirty="0"/>
              <a:t> </a:t>
            </a:r>
            <a:endParaRPr lang="pt-BR" sz="1400" dirty="0"/>
          </a:p>
          <a:p>
            <a:pPr algn="just"/>
            <a:r>
              <a:rPr lang="pt-BR" sz="1400" dirty="0">
                <a:solidFill>
                  <a:schemeClr val="bg1"/>
                </a:solidFill>
              </a:rPr>
              <a:t>Após devidamente cadastrados os Dashboards, ao	acessar o menu lateral esquerdo Ferramentas de Gestão &gt; Dashboards, é possível selecionar qual Dashboard será visualizado na ferramenta.</a:t>
            </a:r>
          </a:p>
          <a:p>
            <a:pPr algn="just"/>
            <a:r>
              <a:rPr lang="pt-PT" sz="1400" dirty="0">
                <a:solidFill>
                  <a:schemeClr val="bg1"/>
                </a:solidFill>
              </a:rPr>
              <a:t>Além da visualização, é possível realizar o </a:t>
            </a:r>
            <a:r>
              <a:rPr lang="pt-PT" sz="1400" i="1" dirty="0">
                <a:solidFill>
                  <a:schemeClr val="bg1"/>
                </a:solidFill>
              </a:rPr>
              <a:t>Download </a:t>
            </a:r>
            <a:r>
              <a:rPr lang="pt-PT" sz="1400" dirty="0">
                <a:solidFill>
                  <a:schemeClr val="bg1"/>
                </a:solidFill>
              </a:rPr>
              <a:t>dos Dashboards (PDF, ou impressão física) no menu superior direito da área do Dashboard.</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108.png"/>
          <p:cNvPicPr/>
          <p:nvPr/>
        </p:nvPicPr>
        <p:blipFill>
          <a:blip r:embed="rId4" cstate="print">
            <a:extLst>
              <a:ext uri="{28A0092B-C50C-407E-A947-70E740481C1C}">
                <a14:useLocalDpi xmlns:a14="http://schemas.microsoft.com/office/drawing/2010/main" val="0"/>
              </a:ext>
            </a:extLst>
          </a:blip>
          <a:stretch>
            <a:fillRect/>
          </a:stretch>
        </p:blipFill>
        <p:spPr>
          <a:xfrm>
            <a:off x="4991724" y="891396"/>
            <a:ext cx="6729019" cy="2544103"/>
          </a:xfrm>
          <a:prstGeom prst="rect">
            <a:avLst/>
          </a:prstGeom>
          <a:ln>
            <a:noFill/>
          </a:ln>
          <a:effectLst>
            <a:outerShdw blurRad="292100" dist="139700" dir="2700000" algn="tl" rotWithShape="0">
              <a:srgbClr val="333333">
                <a:alpha val="65000"/>
              </a:srgbClr>
            </a:outerShdw>
          </a:effectLst>
        </p:spPr>
      </p:pic>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a:xfrm>
            <a:off x="4991725" y="3614408"/>
            <a:ext cx="6729018" cy="2382818"/>
          </a:xfrm>
          <a:prstGeom prst="rect">
            <a:avLst/>
          </a:prstGeom>
          <a:ln>
            <a:noFill/>
          </a:ln>
          <a:effectLst>
            <a:outerShdw blurRad="292100" dist="139700" dir="2700000" algn="tl" rotWithShape="0">
              <a:srgbClr val="333333">
                <a:alpha val="65000"/>
              </a:srgbClr>
            </a:outerShdw>
          </a:effectLst>
        </p:spPr>
      </p:pic>
      <p:pic>
        <p:nvPicPr>
          <p:cNvPr id="22" name="Imagem 24"/>
          <p:cNvPicPr>
            <a:picLocks noChangeAspect="1"/>
          </p:cNvPicPr>
          <p:nvPr/>
        </p:nvPicPr>
        <p:blipFill>
          <a:blip r:embed="rId6"/>
          <a:stretch>
            <a:fillRect/>
          </a:stretch>
        </p:blipFill>
        <p:spPr>
          <a:xfrm>
            <a:off x="10270910" y="6122151"/>
            <a:ext cx="1785324" cy="610922"/>
          </a:xfrm>
          <a:prstGeom prst="rect">
            <a:avLst/>
          </a:prstGeom>
        </p:spPr>
      </p:pic>
    </p:spTree>
    <p:extLst>
      <p:ext uri="{BB962C8B-B14F-4D97-AF65-F5344CB8AC3E}">
        <p14:creationId xmlns:p14="http://schemas.microsoft.com/office/powerpoint/2010/main" val="23238970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Indicadores</a:t>
            </a:r>
          </a:p>
          <a:p>
            <a:pPr algn="just"/>
            <a:r>
              <a:rPr lang="pt-PT" sz="1400" dirty="0"/>
              <a:t> </a:t>
            </a:r>
            <a:endParaRPr lang="pt-BR" sz="1400" dirty="0"/>
          </a:p>
          <a:p>
            <a:pPr algn="just"/>
            <a:r>
              <a:rPr lang="pt-PT" sz="1400" dirty="0">
                <a:solidFill>
                  <a:schemeClr val="bg1"/>
                </a:solidFill>
              </a:rPr>
              <a:t>O módulo de Indicadores serve para que os administradores do sistema e gestores das unidades possam ver de forma gráfica o andamento dos processos a consolidação de alguns dados, para saber exatamente onde existem gargalos ou até mesmo para saber o desempenho da sua gestão.</a:t>
            </a:r>
            <a:endParaRPr lang="pt-BR" sz="1400" dirty="0">
              <a:solidFill>
                <a:schemeClr val="bg1"/>
              </a:solidFill>
            </a:endParaRPr>
          </a:p>
          <a:p>
            <a:pPr algn="just"/>
            <a:r>
              <a:rPr lang="pt-PT" sz="1400" dirty="0">
                <a:solidFill>
                  <a:schemeClr val="bg1"/>
                </a:solidFill>
              </a:rPr>
              <a:t>Para cadastrar um indicador, conferir Capitulo III, item 2 (Cadastro de BI).</a:t>
            </a:r>
            <a:endParaRPr lang="pt-BR" sz="1400" dirty="0">
              <a:solidFill>
                <a:schemeClr val="bg1"/>
              </a:solidFill>
            </a:endParaRPr>
          </a:p>
          <a:p>
            <a:pPr algn="just"/>
            <a:r>
              <a:rPr lang="pt-PT" sz="1400" dirty="0">
                <a:solidFill>
                  <a:schemeClr val="bg1"/>
                </a:solidFill>
              </a:rPr>
              <a:t>Com o indicador cadastrado no sistema, é possível visualizar o gráfico do mesmo. Basta clicar no nome do indicador para abrir o menu e selecionar a opção de “Detalhes”. Clicando na aba “Visualizar”, o gráfico será exibido.</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Picture 21"/>
          <p:cNvPicPr/>
          <p:nvPr/>
        </p:nvPicPr>
        <p:blipFill>
          <a:blip r:embed="rId4" cstate="print">
            <a:extLst>
              <a:ext uri="{28A0092B-C50C-407E-A947-70E740481C1C}">
                <a14:useLocalDpi xmlns:a14="http://schemas.microsoft.com/office/drawing/2010/main" val="0"/>
              </a:ext>
            </a:extLst>
          </a:blip>
          <a:stretch>
            <a:fillRect/>
          </a:stretch>
        </p:blipFill>
        <p:spPr>
          <a:xfrm>
            <a:off x="4892726" y="1035732"/>
            <a:ext cx="6828018" cy="2365200"/>
          </a:xfrm>
          <a:prstGeom prst="rect">
            <a:avLst/>
          </a:prstGeom>
          <a:ln>
            <a:noFill/>
          </a:ln>
          <a:effectLst>
            <a:outerShdw blurRad="292100" dist="139700" dir="2700000" algn="tl" rotWithShape="0">
              <a:srgbClr val="333333">
                <a:alpha val="65000"/>
              </a:srgbClr>
            </a:outerShdw>
          </a:effectLst>
        </p:spPr>
      </p:pic>
      <p:pic>
        <p:nvPicPr>
          <p:cNvPr id="23" name="Picture 22"/>
          <p:cNvPicPr/>
          <p:nvPr/>
        </p:nvPicPr>
        <p:blipFill>
          <a:blip r:embed="rId5" cstate="print">
            <a:extLst>
              <a:ext uri="{28A0092B-C50C-407E-A947-70E740481C1C}">
                <a14:useLocalDpi xmlns:a14="http://schemas.microsoft.com/office/drawing/2010/main" val="0"/>
              </a:ext>
            </a:extLst>
          </a:blip>
          <a:stretch>
            <a:fillRect/>
          </a:stretch>
        </p:blipFill>
        <p:spPr>
          <a:xfrm>
            <a:off x="4892308" y="3642033"/>
            <a:ext cx="6828018" cy="2355193"/>
          </a:xfrm>
          <a:prstGeom prst="rect">
            <a:avLst/>
          </a:prstGeom>
          <a:ln>
            <a:noFill/>
          </a:ln>
          <a:effectLst>
            <a:outerShdw blurRad="292100" dist="139700" dir="2700000" algn="tl" rotWithShape="0">
              <a:srgbClr val="333333">
                <a:alpha val="65000"/>
              </a:srgbClr>
            </a:outerShdw>
          </a:effectLst>
        </p:spPr>
      </p:pic>
      <p:pic>
        <p:nvPicPr>
          <p:cNvPr id="20" name="Imagem 24"/>
          <p:cNvPicPr>
            <a:picLocks noChangeAspect="1"/>
          </p:cNvPicPr>
          <p:nvPr/>
        </p:nvPicPr>
        <p:blipFill>
          <a:blip r:embed="rId6"/>
          <a:stretch>
            <a:fillRect/>
          </a:stretch>
        </p:blipFill>
        <p:spPr>
          <a:xfrm>
            <a:off x="10270910" y="6122151"/>
            <a:ext cx="1785324" cy="610922"/>
          </a:xfrm>
          <a:prstGeom prst="rect">
            <a:avLst/>
          </a:prstGeom>
        </p:spPr>
      </p:pic>
    </p:spTree>
    <p:extLst>
      <p:ext uri="{BB962C8B-B14F-4D97-AF65-F5344CB8AC3E}">
        <p14:creationId xmlns:p14="http://schemas.microsoft.com/office/powerpoint/2010/main" val="19833722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Gestão de Logs</a:t>
            </a:r>
          </a:p>
          <a:p>
            <a:pPr algn="just"/>
            <a:r>
              <a:rPr lang="pt-PT" sz="1400" dirty="0"/>
              <a:t> </a:t>
            </a:r>
            <a:endParaRPr lang="pt-BR" sz="1400" dirty="0"/>
          </a:p>
          <a:p>
            <a:pPr algn="just"/>
            <a:r>
              <a:rPr lang="pt-PT" sz="1400" dirty="0">
                <a:solidFill>
                  <a:schemeClr val="bg1"/>
                </a:solidFill>
              </a:rPr>
              <a:t>O módulo de Gestão de </a:t>
            </a:r>
            <a:r>
              <a:rPr lang="pt-PT" sz="1400" i="1" dirty="0">
                <a:solidFill>
                  <a:schemeClr val="bg1"/>
                </a:solidFill>
              </a:rPr>
              <a:t>Logs </a:t>
            </a:r>
            <a:r>
              <a:rPr lang="pt-PT" sz="1400" dirty="0">
                <a:solidFill>
                  <a:schemeClr val="bg1"/>
                </a:solidFill>
              </a:rPr>
              <a:t>serve para que os gestores das áreas, ou administradores do sistema, possam acompanhar eventuais erros ou alarmes que estão sendo gerados durante a utilização do sistema.</a:t>
            </a:r>
          </a:p>
          <a:p>
            <a:pPr algn="just"/>
            <a:r>
              <a:rPr lang="pt-PT" sz="1400" i="1" dirty="0">
                <a:solidFill>
                  <a:schemeClr val="bg1"/>
                </a:solidFill>
              </a:rPr>
              <a:t>° LOGS </a:t>
            </a:r>
            <a:r>
              <a:rPr lang="pt-PT" sz="1400" dirty="0">
                <a:solidFill>
                  <a:schemeClr val="bg1"/>
                </a:solidFill>
              </a:rPr>
              <a:t>DE SERVIÇO</a:t>
            </a:r>
            <a:endParaRPr lang="pt-BR" sz="1400" b="1" dirty="0">
              <a:solidFill>
                <a:schemeClr val="bg1"/>
              </a:solidFill>
            </a:endParaRPr>
          </a:p>
          <a:p>
            <a:pPr algn="just"/>
            <a:r>
              <a:rPr lang="pt-PT" sz="1400" i="1" dirty="0">
                <a:solidFill>
                  <a:schemeClr val="bg1"/>
                </a:solidFill>
              </a:rPr>
              <a:t>Logs </a:t>
            </a:r>
            <a:r>
              <a:rPr lang="pt-PT" sz="1400" dirty="0">
                <a:solidFill>
                  <a:schemeClr val="bg1"/>
                </a:solidFill>
              </a:rPr>
              <a:t>de serviço servem para analisar o comportamento dos serviços que estão instalados na aplicação.</a:t>
            </a:r>
            <a:endParaRPr lang="pt-BR" sz="1400" dirty="0">
              <a:solidFill>
                <a:schemeClr val="bg1"/>
              </a:solidFill>
            </a:endParaRPr>
          </a:p>
          <a:p>
            <a:pPr algn="just"/>
            <a:r>
              <a:rPr lang="pt-PT" sz="1400" dirty="0">
                <a:solidFill>
                  <a:schemeClr val="bg1"/>
                </a:solidFill>
              </a:rPr>
              <a:t>Por exemplo, o serviço “SentMail”, é responsável por enviar e-mails</a:t>
            </a:r>
            <a:endParaRPr lang="pt-BR" sz="1400" dirty="0">
              <a:solidFill>
                <a:schemeClr val="bg1"/>
              </a:solidFill>
            </a:endParaRPr>
          </a:p>
          <a:p>
            <a:pPr algn="just"/>
            <a:r>
              <a:rPr lang="pt-BR" sz="1400" dirty="0">
                <a:solidFill>
                  <a:schemeClr val="bg1"/>
                </a:solidFill>
              </a:rPr>
              <a:t>com informações do sistema para os usuários (serviço de mensageria).</a:t>
            </a: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84E140D7-531C-48B5-9F93-B4DA41CC4011}"/>
              </a:ext>
            </a:extLst>
          </p:cNvPr>
          <p:cNvPicPr>
            <a:picLocks noChangeAspect="1"/>
          </p:cNvPicPr>
          <p:nvPr/>
        </p:nvPicPr>
        <p:blipFill>
          <a:blip r:embed="rId5"/>
          <a:stretch>
            <a:fillRect/>
          </a:stretch>
        </p:blipFill>
        <p:spPr>
          <a:xfrm>
            <a:off x="5030540" y="1195005"/>
            <a:ext cx="6690204" cy="3260730"/>
          </a:xfrm>
          <a:prstGeom prst="rect">
            <a:avLst/>
          </a:prstGeom>
        </p:spPr>
      </p:pic>
    </p:spTree>
    <p:extLst>
      <p:ext uri="{BB962C8B-B14F-4D97-AF65-F5344CB8AC3E}">
        <p14:creationId xmlns:p14="http://schemas.microsoft.com/office/powerpoint/2010/main" val="4067559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Gestão de Logs</a:t>
            </a:r>
          </a:p>
          <a:p>
            <a:pPr algn="just"/>
            <a:r>
              <a:rPr lang="pt-PT" sz="1400" dirty="0"/>
              <a:t> </a:t>
            </a:r>
            <a:endParaRPr lang="pt-BR" sz="1400" dirty="0"/>
          </a:p>
          <a:p>
            <a:pPr algn="just"/>
            <a:r>
              <a:rPr lang="pt-PT" sz="1400" i="1" dirty="0">
                <a:solidFill>
                  <a:schemeClr val="bg1"/>
                </a:solidFill>
              </a:rPr>
              <a:t>°LOGS </a:t>
            </a:r>
            <a:r>
              <a:rPr lang="pt-PT" sz="1400" dirty="0">
                <a:solidFill>
                  <a:schemeClr val="bg1"/>
                </a:solidFill>
              </a:rPr>
              <a:t>DE APLICAÇÃO</a:t>
            </a:r>
            <a:endParaRPr lang="pt-BR" sz="1400" b="1" dirty="0">
              <a:solidFill>
                <a:schemeClr val="bg1"/>
              </a:solidFill>
            </a:endParaRPr>
          </a:p>
          <a:p>
            <a:pPr algn="just"/>
            <a:r>
              <a:rPr lang="pt-PT" sz="1400" dirty="0">
                <a:solidFill>
                  <a:schemeClr val="bg1"/>
                </a:solidFill>
              </a:rPr>
              <a:t>Diferente dos </a:t>
            </a:r>
            <a:r>
              <a:rPr lang="pt-PT" sz="1400" i="1" dirty="0">
                <a:solidFill>
                  <a:schemeClr val="bg1"/>
                </a:solidFill>
              </a:rPr>
              <a:t>Logs </a:t>
            </a:r>
            <a:r>
              <a:rPr lang="pt-PT" sz="1400" dirty="0">
                <a:solidFill>
                  <a:schemeClr val="bg1"/>
                </a:solidFill>
              </a:rPr>
              <a:t>de Serviço, os </a:t>
            </a:r>
            <a:r>
              <a:rPr lang="pt-PT" sz="1400" i="1" dirty="0">
                <a:solidFill>
                  <a:schemeClr val="bg1"/>
                </a:solidFill>
              </a:rPr>
              <a:t>Logs </a:t>
            </a:r>
            <a:r>
              <a:rPr lang="pt-PT" sz="1400" dirty="0">
                <a:solidFill>
                  <a:schemeClr val="bg1"/>
                </a:solidFill>
              </a:rPr>
              <a:t>de Aplicação servem para mostrar todos os erros ou alertas que estão sendo acusados dentro de toda a aplicação.</a:t>
            </a:r>
            <a:endParaRPr lang="pt-BR" sz="1400" dirty="0">
              <a:solidFill>
                <a:schemeClr val="bg1"/>
              </a:solidFill>
            </a:endParaRPr>
          </a:p>
          <a:p>
            <a:pPr algn="just"/>
            <a:r>
              <a:rPr lang="pt-PT" sz="1400" dirty="0">
                <a:solidFill>
                  <a:schemeClr val="bg1"/>
                </a:solidFill>
              </a:rPr>
              <a:t>Neste módulo, é necessário apenas selecionar um intervalo de datas</a:t>
            </a:r>
            <a:endParaRPr lang="pt-BR" sz="1400" dirty="0">
              <a:solidFill>
                <a:schemeClr val="bg1"/>
              </a:solidFill>
            </a:endParaRPr>
          </a:p>
          <a:p>
            <a:pPr algn="just"/>
            <a:r>
              <a:rPr lang="pt-PT" sz="1400" dirty="0">
                <a:solidFill>
                  <a:schemeClr val="bg1"/>
                </a:solidFill>
              </a:rPr>
              <a:t>para pesquisar os </a:t>
            </a:r>
            <a:r>
              <a:rPr lang="pt-PT" sz="1400" i="1" dirty="0">
                <a:solidFill>
                  <a:schemeClr val="bg1"/>
                </a:solidFill>
              </a:rPr>
              <a:t>Logs</a:t>
            </a:r>
            <a:r>
              <a:rPr lang="pt-PT" sz="1400" dirty="0">
                <a:solidFill>
                  <a:schemeClr val="bg1"/>
                </a:solidFill>
              </a:rPr>
              <a:t>, e logo todos os registros estarão listados na mesma página.</a:t>
            </a:r>
            <a:endParaRPr lang="pt-BR" sz="1400" dirty="0">
              <a:solidFill>
                <a:schemeClr val="bg1"/>
              </a:solidFill>
            </a:endParaRPr>
          </a:p>
          <a:p>
            <a:pPr algn="just"/>
            <a:r>
              <a:rPr lang="pt-PT" sz="1400" dirty="0">
                <a:solidFill>
                  <a:schemeClr val="bg1"/>
                </a:solidFill>
              </a:rPr>
              <a:t>O botão de “</a:t>
            </a:r>
            <a:r>
              <a:rPr lang="pt-PT" sz="1400" b="1" dirty="0">
                <a:solidFill>
                  <a:schemeClr val="bg1"/>
                </a:solidFill>
              </a:rPr>
              <a:t>Ação</a:t>
            </a:r>
            <a:r>
              <a:rPr lang="pt-PT" sz="1400" dirty="0">
                <a:solidFill>
                  <a:schemeClr val="bg1"/>
                </a:solidFill>
              </a:rPr>
              <a:t>” permite que o usuário Exclua um ou mais registros, ou exporte os </a:t>
            </a:r>
            <a:r>
              <a:rPr lang="pt-PT" sz="1400" i="1" dirty="0">
                <a:solidFill>
                  <a:schemeClr val="bg1"/>
                </a:solidFill>
              </a:rPr>
              <a:t>Logs </a:t>
            </a:r>
            <a:r>
              <a:rPr lang="pt-PT" sz="1400" dirty="0">
                <a:solidFill>
                  <a:schemeClr val="bg1"/>
                </a:solidFill>
              </a:rPr>
              <a:t>exibidos em tela.</a:t>
            </a:r>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73009CA5-B40D-4559-9F20-69B9AE4B350F}"/>
              </a:ext>
            </a:extLst>
          </p:cNvPr>
          <p:cNvPicPr>
            <a:picLocks noChangeAspect="1"/>
          </p:cNvPicPr>
          <p:nvPr/>
        </p:nvPicPr>
        <p:blipFill>
          <a:blip r:embed="rId5"/>
          <a:stretch>
            <a:fillRect/>
          </a:stretch>
        </p:blipFill>
        <p:spPr>
          <a:xfrm>
            <a:off x="5030540" y="1177374"/>
            <a:ext cx="6690204" cy="3186519"/>
          </a:xfrm>
          <a:prstGeom prst="rect">
            <a:avLst/>
          </a:prstGeom>
        </p:spPr>
      </p:pic>
    </p:spTree>
    <p:extLst>
      <p:ext uri="{BB962C8B-B14F-4D97-AF65-F5344CB8AC3E}">
        <p14:creationId xmlns:p14="http://schemas.microsoft.com/office/powerpoint/2010/main" val="18925791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Gestão de Logs</a:t>
            </a:r>
          </a:p>
          <a:p>
            <a:pPr algn="just"/>
            <a:r>
              <a:rPr lang="pt-PT" sz="1400" dirty="0"/>
              <a:t> </a:t>
            </a:r>
            <a:endParaRPr lang="pt-BR" sz="1400" dirty="0"/>
          </a:p>
          <a:p>
            <a:pPr algn="just"/>
            <a:r>
              <a:rPr lang="pt-PT" sz="1400" i="1" dirty="0">
                <a:solidFill>
                  <a:schemeClr val="bg1"/>
                </a:solidFill>
              </a:rPr>
              <a:t>° LOGS </a:t>
            </a:r>
            <a:r>
              <a:rPr lang="pt-PT" sz="1400" dirty="0">
                <a:solidFill>
                  <a:schemeClr val="bg1"/>
                </a:solidFill>
              </a:rPr>
              <a:t>DE EMAIL</a:t>
            </a:r>
            <a:endParaRPr lang="pt-BR" sz="1400" b="1" dirty="0">
              <a:solidFill>
                <a:schemeClr val="bg1"/>
              </a:solidFill>
            </a:endParaRPr>
          </a:p>
          <a:p>
            <a:pPr algn="just"/>
            <a:r>
              <a:rPr lang="pt-BR" sz="1400" i="1" dirty="0">
                <a:solidFill>
                  <a:schemeClr val="bg1"/>
                </a:solidFill>
              </a:rPr>
              <a:t>Em log de email mostra as atividades relacionadas a email dentro do sistema, para obter o log é preciso escolher o serviço do qual o e-mail foi mandado e filtrar, que irá obter os resultados.</a:t>
            </a:r>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9A28FD8-95A3-4845-92C3-5405CC6447F3}"/>
              </a:ext>
            </a:extLst>
          </p:cNvPr>
          <p:cNvPicPr>
            <a:picLocks noChangeAspect="1"/>
          </p:cNvPicPr>
          <p:nvPr/>
        </p:nvPicPr>
        <p:blipFill>
          <a:blip r:embed="rId5"/>
          <a:stretch>
            <a:fillRect/>
          </a:stretch>
        </p:blipFill>
        <p:spPr>
          <a:xfrm>
            <a:off x="5030540" y="1177373"/>
            <a:ext cx="6690204" cy="3173683"/>
          </a:xfrm>
          <a:prstGeom prst="rect">
            <a:avLst/>
          </a:prstGeom>
        </p:spPr>
      </p:pic>
    </p:spTree>
    <p:extLst>
      <p:ext uri="{BB962C8B-B14F-4D97-AF65-F5344CB8AC3E}">
        <p14:creationId xmlns:p14="http://schemas.microsoft.com/office/powerpoint/2010/main" val="21248446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Relatórios</a:t>
            </a:r>
          </a:p>
          <a:p>
            <a:pPr algn="just"/>
            <a:endParaRPr lang="pt-PT" sz="1400" dirty="0">
              <a:solidFill>
                <a:schemeClr val="bg1"/>
              </a:solidFill>
            </a:endParaRPr>
          </a:p>
          <a:p>
            <a:pPr algn="just"/>
            <a:r>
              <a:rPr lang="pt-PT" sz="1400" dirty="0">
                <a:solidFill>
                  <a:schemeClr val="bg1"/>
                </a:solidFill>
              </a:rPr>
              <a:t>O módulo de Relatórios serve para que os administradores do sistema e</a:t>
            </a:r>
            <a:r>
              <a:rPr lang="pt-BR" sz="1400" dirty="0">
                <a:solidFill>
                  <a:schemeClr val="bg1"/>
                </a:solidFill>
              </a:rPr>
              <a:t> </a:t>
            </a:r>
            <a:r>
              <a:rPr lang="pt-PT" sz="1400" dirty="0">
                <a:solidFill>
                  <a:schemeClr val="bg1"/>
                </a:solidFill>
              </a:rPr>
              <a:t>gestores das unidades possam ver em forma de dados, o andamento dos contratos e após a consolidação de alguns dados, poder tomar ações nas operações sob sua responsabilidade.</a:t>
            </a:r>
            <a:endParaRPr lang="pt-BR" sz="1400" dirty="0">
              <a:solidFill>
                <a:schemeClr val="bg1"/>
              </a:solidFill>
            </a:endParaRPr>
          </a:p>
          <a:p>
            <a:pPr algn="just"/>
            <a:r>
              <a:rPr lang="pt-PT" sz="1400" dirty="0">
                <a:solidFill>
                  <a:schemeClr val="bg1"/>
                </a:solidFill>
              </a:rPr>
              <a:t>Para gerar um relatório, é necessário selecionar o tipo de relatório e se for do gosto do usuário selecionar um filtro, caso não seja necessáro o filtro clique em “Gerar”. </a:t>
            </a:r>
            <a:endParaRPr lang="pt-BR" sz="1400" dirty="0">
              <a:solidFill>
                <a:schemeClr val="bg1"/>
              </a:solidFill>
            </a:endParaRPr>
          </a:p>
          <a:p>
            <a:pPr algn="just"/>
            <a:r>
              <a:rPr lang="pt-PT" sz="1400" dirty="0"/>
              <a:t> </a:t>
            </a:r>
            <a:endParaRPr lang="pt-BR" sz="1400" dirty="0"/>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D5EEF855-3521-4875-9F4A-F402350BFBD9}"/>
              </a:ext>
            </a:extLst>
          </p:cNvPr>
          <p:cNvPicPr>
            <a:picLocks noChangeAspect="1"/>
          </p:cNvPicPr>
          <p:nvPr/>
        </p:nvPicPr>
        <p:blipFill>
          <a:blip r:embed="rId5"/>
          <a:stretch>
            <a:fillRect/>
          </a:stretch>
        </p:blipFill>
        <p:spPr>
          <a:xfrm>
            <a:off x="4969182" y="908291"/>
            <a:ext cx="6751562" cy="2508638"/>
          </a:xfrm>
          <a:prstGeom prst="rect">
            <a:avLst/>
          </a:prstGeom>
        </p:spPr>
      </p:pic>
      <p:pic>
        <p:nvPicPr>
          <p:cNvPr id="4" name="Imagem 3">
            <a:extLst>
              <a:ext uri="{FF2B5EF4-FFF2-40B4-BE49-F238E27FC236}">
                <a16:creationId xmlns:a16="http://schemas.microsoft.com/office/drawing/2014/main" id="{18180790-919D-4A63-8570-4486A4C61524}"/>
              </a:ext>
            </a:extLst>
          </p:cNvPr>
          <p:cNvPicPr>
            <a:picLocks noChangeAspect="1"/>
          </p:cNvPicPr>
          <p:nvPr/>
        </p:nvPicPr>
        <p:blipFill>
          <a:blip r:embed="rId6"/>
          <a:stretch>
            <a:fillRect/>
          </a:stretch>
        </p:blipFill>
        <p:spPr>
          <a:xfrm>
            <a:off x="4969182" y="3533376"/>
            <a:ext cx="6751562" cy="2508638"/>
          </a:xfrm>
          <a:prstGeom prst="rect">
            <a:avLst/>
          </a:prstGeom>
        </p:spPr>
      </p:pic>
    </p:spTree>
    <p:extLst>
      <p:ext uri="{BB962C8B-B14F-4D97-AF65-F5344CB8AC3E}">
        <p14:creationId xmlns:p14="http://schemas.microsoft.com/office/powerpoint/2010/main" val="16109392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Ferramentas de Gestão – Relatórios</a:t>
            </a:r>
          </a:p>
          <a:p>
            <a:pPr algn="just"/>
            <a:endParaRPr lang="pt-PT" sz="1400" dirty="0">
              <a:solidFill>
                <a:schemeClr val="bg1"/>
              </a:solidFill>
            </a:endParaRPr>
          </a:p>
          <a:p>
            <a:pPr algn="just"/>
            <a:r>
              <a:rPr lang="pt-PT" sz="1400" dirty="0">
                <a:solidFill>
                  <a:schemeClr val="bg1"/>
                </a:solidFill>
              </a:rPr>
              <a:t>Após a geração do relatório o resultado será como o exemplo ao lado, é possível exportar para Excel ou queira imprimir o mesmo).</a:t>
            </a:r>
            <a:endParaRPr lang="pt-BR" sz="1400" dirty="0">
              <a:solidFill>
                <a:schemeClr val="bg1"/>
              </a:solidFill>
            </a:endParaRPr>
          </a:p>
          <a:p>
            <a:pPr algn="just"/>
            <a:br>
              <a:rPr lang="pt-PT" sz="1400" dirty="0"/>
            </a:br>
            <a:r>
              <a:rPr lang="pt-PT" sz="1400" dirty="0"/>
              <a:t> </a:t>
            </a:r>
            <a:endParaRPr lang="pt-BR" sz="1400" dirty="0"/>
          </a:p>
          <a:p>
            <a:pPr algn="just"/>
            <a:endParaRPr lang="pt-BR" sz="1400" dirty="0">
              <a:solidFill>
                <a:schemeClr val="bg1"/>
              </a:solidFill>
            </a:endParaRPr>
          </a:p>
          <a:p>
            <a:pPr algn="just"/>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BA127D65-6266-4B05-9D67-2B663595FF31}"/>
              </a:ext>
            </a:extLst>
          </p:cNvPr>
          <p:cNvPicPr>
            <a:picLocks noChangeAspect="1"/>
          </p:cNvPicPr>
          <p:nvPr/>
        </p:nvPicPr>
        <p:blipFill>
          <a:blip r:embed="rId5"/>
          <a:stretch>
            <a:fillRect/>
          </a:stretch>
        </p:blipFill>
        <p:spPr>
          <a:xfrm>
            <a:off x="5030540" y="1163725"/>
            <a:ext cx="6690204" cy="3230952"/>
          </a:xfrm>
          <a:prstGeom prst="rect">
            <a:avLst/>
          </a:prstGeom>
        </p:spPr>
      </p:pic>
    </p:spTree>
    <p:extLst>
      <p:ext uri="{BB962C8B-B14F-4D97-AF65-F5344CB8AC3E}">
        <p14:creationId xmlns:p14="http://schemas.microsoft.com/office/powerpoint/2010/main" val="42614877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tágono 23"/>
          <p:cNvSpPr/>
          <p:nvPr/>
        </p:nvSpPr>
        <p:spPr>
          <a:xfrm rot="18900000" flipV="1">
            <a:off x="-2828302" y="6294982"/>
            <a:ext cx="5944220" cy="1305837"/>
          </a:xfrm>
          <a:prstGeom prst="homePlate">
            <a:avLst>
              <a:gd name="adj" fmla="val 3920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tângulo 2"/>
          <p:cNvSpPr/>
          <p:nvPr/>
        </p:nvSpPr>
        <p:spPr>
          <a:xfrm>
            <a:off x="-1" y="-94129"/>
            <a:ext cx="12192000" cy="6952129"/>
          </a:xfrm>
          <a:prstGeom prst="rect">
            <a:avLst/>
          </a:prstGeom>
          <a:solidFill>
            <a:srgbClr val="2B364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4281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818"/>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354714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p>
          <a:p>
            <a:pPr algn="just"/>
            <a:endParaRPr lang="pt-BR" sz="1400" dirty="0">
              <a:solidFill>
                <a:schemeClr val="bg1"/>
              </a:solidFill>
            </a:endParaRPr>
          </a:p>
          <a:p>
            <a:pPr algn="just"/>
            <a:r>
              <a:rPr lang="pt-BR" sz="1400" dirty="0">
                <a:solidFill>
                  <a:schemeClr val="bg1"/>
                </a:solidFill>
              </a:rPr>
              <a:t>A Página se trata de “</a:t>
            </a:r>
            <a:r>
              <a:rPr lang="pt-BR" sz="1400" b="1" dirty="0">
                <a:solidFill>
                  <a:schemeClr val="bg1"/>
                </a:solidFill>
              </a:rPr>
              <a:t>Direitos de estrutura</a:t>
            </a:r>
            <a:r>
              <a:rPr lang="pt-BR" sz="1400" dirty="0">
                <a:solidFill>
                  <a:schemeClr val="bg1"/>
                </a:solidFill>
              </a:rPr>
              <a:t>” que informa a qual grupo de acesso esse usuário pertence e a partir desse acesso alguns privilégios de acesso são dados para esse usuário no sistema.</a:t>
            </a:r>
          </a:p>
          <a:p>
            <a:pPr algn="just"/>
            <a:endParaRPr lang="pt-BR" sz="1200" dirty="0">
              <a:solidFill>
                <a:schemeClr val="bg1"/>
              </a:solidFill>
            </a:endParaRPr>
          </a:p>
          <a:p>
            <a:endParaRPr lang="pt-BR" sz="12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9984068-743A-4755-8574-E16DCF2CC838}"/>
              </a:ext>
            </a:extLst>
          </p:cNvPr>
          <p:cNvPicPr>
            <a:picLocks noChangeAspect="1"/>
          </p:cNvPicPr>
          <p:nvPr/>
        </p:nvPicPr>
        <p:blipFill>
          <a:blip r:embed="rId5"/>
          <a:stretch>
            <a:fillRect/>
          </a:stretch>
        </p:blipFill>
        <p:spPr>
          <a:xfrm>
            <a:off x="5044611" y="1190582"/>
            <a:ext cx="6676133" cy="3030163"/>
          </a:xfrm>
          <a:prstGeom prst="rect">
            <a:avLst/>
          </a:prstGeom>
        </p:spPr>
      </p:pic>
    </p:spTree>
    <p:extLst>
      <p:ext uri="{BB962C8B-B14F-4D97-AF65-F5344CB8AC3E}">
        <p14:creationId xmlns:p14="http://schemas.microsoft.com/office/powerpoint/2010/main" val="388511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354714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p>
          <a:p>
            <a:pPr algn="just"/>
            <a:endParaRPr lang="pt-BR" sz="1400" dirty="0">
              <a:solidFill>
                <a:schemeClr val="bg1"/>
              </a:solidFill>
            </a:endParaRPr>
          </a:p>
          <a:p>
            <a:pPr algn="just"/>
            <a:r>
              <a:rPr lang="pt-BR" sz="1400" dirty="0">
                <a:solidFill>
                  <a:schemeClr val="bg1"/>
                </a:solidFill>
              </a:rPr>
              <a:t>A Página se trata de “</a:t>
            </a:r>
            <a:r>
              <a:rPr lang="pt-BR" sz="1400" b="1" dirty="0">
                <a:solidFill>
                  <a:schemeClr val="bg1"/>
                </a:solidFill>
              </a:rPr>
              <a:t>Direitos de Unidade</a:t>
            </a:r>
            <a:r>
              <a:rPr lang="pt-BR" sz="1400" dirty="0">
                <a:solidFill>
                  <a:schemeClr val="bg1"/>
                </a:solidFill>
              </a:rPr>
              <a:t>” que informa se o usuário tem acesso na  unidade e se tiver o nível de acesso que esse usuário tem na unidade.</a:t>
            </a:r>
          </a:p>
          <a:p>
            <a:pPr algn="just"/>
            <a:endParaRPr lang="pt-BR" sz="1200" dirty="0">
              <a:solidFill>
                <a:schemeClr val="bg1"/>
              </a:solidFill>
            </a:endParaRPr>
          </a:p>
          <a:p>
            <a:endParaRPr lang="pt-BR" sz="12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5BC9B376-E066-4215-8F80-67469A059307}"/>
              </a:ext>
            </a:extLst>
          </p:cNvPr>
          <p:cNvPicPr>
            <a:picLocks noChangeAspect="1"/>
          </p:cNvPicPr>
          <p:nvPr/>
        </p:nvPicPr>
        <p:blipFill>
          <a:blip r:embed="rId5"/>
          <a:stretch>
            <a:fillRect/>
          </a:stretch>
        </p:blipFill>
        <p:spPr>
          <a:xfrm>
            <a:off x="5045502" y="1138249"/>
            <a:ext cx="6675242" cy="3088399"/>
          </a:xfrm>
          <a:prstGeom prst="rect">
            <a:avLst/>
          </a:prstGeom>
        </p:spPr>
      </p:pic>
    </p:spTree>
    <p:extLst>
      <p:ext uri="{BB962C8B-B14F-4D97-AF65-F5344CB8AC3E}">
        <p14:creationId xmlns:p14="http://schemas.microsoft.com/office/powerpoint/2010/main" val="57532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354714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p>
          <a:p>
            <a:pPr algn="just"/>
            <a:endParaRPr lang="pt-BR" sz="1400" dirty="0">
              <a:solidFill>
                <a:schemeClr val="bg1"/>
              </a:solidFill>
            </a:endParaRPr>
          </a:p>
          <a:p>
            <a:pPr algn="just"/>
            <a:r>
              <a:rPr lang="pt-BR" sz="1400" dirty="0">
                <a:solidFill>
                  <a:schemeClr val="bg1"/>
                </a:solidFill>
              </a:rPr>
              <a:t>A Página se trata de “</a:t>
            </a:r>
            <a:r>
              <a:rPr lang="pt-BR" sz="1400" b="1" dirty="0">
                <a:solidFill>
                  <a:schemeClr val="bg1"/>
                </a:solidFill>
              </a:rPr>
              <a:t>Direitos de WorkFlow</a:t>
            </a:r>
            <a:r>
              <a:rPr lang="pt-BR" sz="1400" dirty="0">
                <a:solidFill>
                  <a:schemeClr val="bg1"/>
                </a:solidFill>
              </a:rPr>
              <a:t>” é o local onde se encontra a relação de permissões de fluxo que o usuário que está logado pode utilizar. </a:t>
            </a:r>
            <a:endParaRPr lang="pt-BR" sz="1200" dirty="0">
              <a:solidFill>
                <a:schemeClr val="bg1"/>
              </a:solidFill>
            </a:endParaRPr>
          </a:p>
          <a:p>
            <a:endParaRPr lang="pt-BR" sz="12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283913F6-EFDB-4F6C-905C-ACA4E923A45F}"/>
              </a:ext>
            </a:extLst>
          </p:cNvPr>
          <p:cNvPicPr>
            <a:picLocks noChangeAspect="1"/>
          </p:cNvPicPr>
          <p:nvPr/>
        </p:nvPicPr>
        <p:blipFill>
          <a:blip r:embed="rId5"/>
          <a:stretch>
            <a:fillRect/>
          </a:stretch>
        </p:blipFill>
        <p:spPr>
          <a:xfrm>
            <a:off x="5044611" y="1178515"/>
            <a:ext cx="6676133" cy="3239161"/>
          </a:xfrm>
          <a:prstGeom prst="rect">
            <a:avLst/>
          </a:prstGeom>
        </p:spPr>
      </p:pic>
    </p:spTree>
    <p:extLst>
      <p:ext uri="{BB962C8B-B14F-4D97-AF65-F5344CB8AC3E}">
        <p14:creationId xmlns:p14="http://schemas.microsoft.com/office/powerpoint/2010/main" val="247207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481002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p>
          <a:p>
            <a:pPr algn="just"/>
            <a:endParaRPr lang="pt-BR" sz="1400" dirty="0">
              <a:solidFill>
                <a:schemeClr val="bg1"/>
              </a:solidFill>
            </a:endParaRPr>
          </a:p>
          <a:p>
            <a:pPr algn="just"/>
            <a:r>
              <a:rPr lang="pt-BR" sz="1400" dirty="0">
                <a:solidFill>
                  <a:schemeClr val="bg1"/>
                </a:solidFill>
              </a:rPr>
              <a:t>Conhecendo um pouco mais sobre o menu de usuário que se encontra no canto superior direito.</a:t>
            </a:r>
          </a:p>
          <a:p>
            <a:pPr algn="just"/>
            <a:endParaRPr lang="pt-BR" sz="1400" dirty="0">
              <a:solidFill>
                <a:schemeClr val="bg1"/>
              </a:solidFill>
            </a:endParaRPr>
          </a:p>
          <a:p>
            <a:pPr algn="just"/>
            <a:r>
              <a:rPr lang="pt-BR" sz="1400" dirty="0">
                <a:solidFill>
                  <a:schemeClr val="bg1"/>
                </a:solidFill>
              </a:rPr>
              <a:t>° </a:t>
            </a:r>
            <a:r>
              <a:rPr lang="pt-BR" sz="1400" b="1" dirty="0">
                <a:solidFill>
                  <a:schemeClr val="bg1"/>
                </a:solidFill>
              </a:rPr>
              <a:t>Meu perfil</a:t>
            </a:r>
          </a:p>
          <a:p>
            <a:pPr algn="just"/>
            <a:r>
              <a:rPr lang="pt-BR" sz="1400" dirty="0">
                <a:solidFill>
                  <a:schemeClr val="bg1"/>
                </a:solidFill>
              </a:rPr>
              <a:t>Informações sobre o perfil que está logado.</a:t>
            </a:r>
          </a:p>
          <a:p>
            <a:pPr algn="just"/>
            <a:endParaRPr lang="pt-BR" sz="1400" dirty="0">
              <a:solidFill>
                <a:schemeClr val="bg1"/>
              </a:solidFill>
            </a:endParaRPr>
          </a:p>
          <a:p>
            <a:pPr algn="just"/>
            <a:r>
              <a:rPr lang="pt-BR" sz="1400" dirty="0">
                <a:solidFill>
                  <a:schemeClr val="bg1"/>
                </a:solidFill>
              </a:rPr>
              <a:t>° </a:t>
            </a:r>
            <a:r>
              <a:rPr lang="pt-BR" sz="1400" b="1" dirty="0">
                <a:solidFill>
                  <a:schemeClr val="bg1"/>
                </a:solidFill>
              </a:rPr>
              <a:t>Tarefas pendentes</a:t>
            </a:r>
          </a:p>
          <a:p>
            <a:pPr algn="just"/>
            <a:r>
              <a:rPr lang="pt-BR" sz="1400" dirty="0">
                <a:solidFill>
                  <a:schemeClr val="bg1"/>
                </a:solidFill>
              </a:rPr>
              <a:t>Em “tarefas pendentes” é possível ver as tarefas que estão com status “pendentes” no sistema de acordo com os acessos que foram dados para o usuário que está logado.</a:t>
            </a: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F5845326-041E-43A8-804B-A611838B236E}"/>
              </a:ext>
            </a:extLst>
          </p:cNvPr>
          <p:cNvPicPr>
            <a:picLocks noChangeAspect="1"/>
          </p:cNvPicPr>
          <p:nvPr/>
        </p:nvPicPr>
        <p:blipFill>
          <a:blip r:embed="rId5"/>
          <a:stretch>
            <a:fillRect/>
          </a:stretch>
        </p:blipFill>
        <p:spPr>
          <a:xfrm>
            <a:off x="5044610" y="1354354"/>
            <a:ext cx="6676133" cy="2463229"/>
          </a:xfrm>
          <a:prstGeom prst="rect">
            <a:avLst/>
          </a:prstGeom>
        </p:spPr>
      </p:pic>
      <p:sp>
        <p:nvSpPr>
          <p:cNvPr id="4" name="Retângulo 3">
            <a:extLst>
              <a:ext uri="{FF2B5EF4-FFF2-40B4-BE49-F238E27FC236}">
                <a16:creationId xmlns:a16="http://schemas.microsoft.com/office/drawing/2014/main" id="{178E47CE-B011-46C5-A303-772F73BBE7D5}"/>
              </a:ext>
            </a:extLst>
          </p:cNvPr>
          <p:cNvSpPr/>
          <p:nvPr/>
        </p:nvSpPr>
        <p:spPr>
          <a:xfrm>
            <a:off x="10902824" y="2122142"/>
            <a:ext cx="702365" cy="8257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28195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4889542"/>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endParaRPr lang="pt-BR" sz="1400" dirty="0">
              <a:solidFill>
                <a:schemeClr val="bg1"/>
              </a:solidFill>
            </a:endParaRPr>
          </a:p>
          <a:p>
            <a:pPr algn="just"/>
            <a:endParaRPr lang="pt-BR" sz="1400" dirty="0">
              <a:solidFill>
                <a:schemeClr val="bg1"/>
              </a:solidFill>
            </a:endParaRPr>
          </a:p>
          <a:p>
            <a:pPr algn="just"/>
            <a:r>
              <a:rPr lang="pt-PT" sz="1400" b="1" dirty="0">
                <a:solidFill>
                  <a:schemeClr val="bg1"/>
                </a:solidFill>
              </a:rPr>
              <a:t>° Tema</a:t>
            </a:r>
            <a:endParaRPr lang="pt-BR" sz="1400" b="1" dirty="0">
              <a:solidFill>
                <a:schemeClr val="bg1"/>
              </a:solidFill>
            </a:endParaRPr>
          </a:p>
          <a:p>
            <a:pPr algn="just"/>
            <a:r>
              <a:rPr lang="pt-PT" sz="1400" dirty="0">
                <a:solidFill>
                  <a:schemeClr val="bg1"/>
                </a:solidFill>
              </a:rPr>
              <a:t>Na tela de Temas é possível alterar o tema do sitema nas cores disponivéis.</a:t>
            </a:r>
          </a:p>
          <a:p>
            <a:pPr algn="just"/>
            <a:endParaRPr lang="pt-BR" sz="1400" dirty="0">
              <a:solidFill>
                <a:schemeClr val="bg1"/>
              </a:solidFill>
            </a:endParaRPr>
          </a:p>
          <a:p>
            <a:pPr algn="just"/>
            <a:r>
              <a:rPr lang="pt-PT" sz="1400" b="1" dirty="0">
                <a:solidFill>
                  <a:schemeClr val="bg1"/>
                </a:solidFill>
              </a:rPr>
              <a:t>° Usuários Ativos</a:t>
            </a:r>
            <a:endParaRPr lang="pt-BR" sz="1400" b="1" dirty="0">
              <a:solidFill>
                <a:schemeClr val="bg1"/>
              </a:solidFill>
            </a:endParaRPr>
          </a:p>
          <a:p>
            <a:pPr algn="just"/>
            <a:r>
              <a:rPr lang="pt-BR" sz="1400" dirty="0">
                <a:solidFill>
                  <a:schemeClr val="bg1"/>
                </a:solidFill>
              </a:rPr>
              <a:t>Ao selecionar esta opção é possível visualizar os usuários que se encontram online no sistema.</a:t>
            </a:r>
          </a:p>
          <a:p>
            <a:pPr algn="just"/>
            <a:endParaRPr lang="pt-BR" sz="1400" dirty="0">
              <a:solidFill>
                <a:schemeClr val="bg1"/>
              </a:solidFill>
            </a:endParaRPr>
          </a:p>
          <a:p>
            <a:pPr algn="just"/>
            <a:r>
              <a:rPr lang="pt-PT" sz="1400" b="1" dirty="0">
                <a:solidFill>
                  <a:schemeClr val="bg1"/>
                </a:solidFill>
              </a:rPr>
              <a:t>° Idioma</a:t>
            </a:r>
            <a:endParaRPr lang="pt-BR" sz="1400" b="1" dirty="0">
              <a:solidFill>
                <a:schemeClr val="bg1"/>
              </a:solidFill>
            </a:endParaRPr>
          </a:p>
          <a:p>
            <a:pPr algn="just"/>
            <a:r>
              <a:rPr lang="pt-PT" sz="1400" dirty="0">
                <a:solidFill>
                  <a:schemeClr val="bg1"/>
                </a:solidFill>
              </a:rPr>
              <a:t>Em “idioma” é possível selecionar em qual idioma as nomenclaturas do sistema devem estar.</a:t>
            </a:r>
            <a:endParaRPr lang="pt-BR" sz="1400" dirty="0">
              <a:solidFill>
                <a:schemeClr val="bg1"/>
              </a:solidFill>
            </a:endParaRPr>
          </a:p>
          <a:p>
            <a:pPr algn="just"/>
            <a:r>
              <a:rPr lang="pt-PT" sz="1400" b="1" dirty="0">
                <a:solidFill>
                  <a:schemeClr val="bg1"/>
                </a:solidFill>
              </a:rPr>
              <a:t> </a:t>
            </a:r>
            <a:endParaRPr lang="pt-BR" sz="1400" dirty="0">
              <a:solidFill>
                <a:schemeClr val="bg1"/>
              </a:solidFill>
            </a:endParaRPr>
          </a:p>
          <a:p>
            <a:pPr algn="just"/>
            <a:r>
              <a:rPr lang="pt-PT" sz="1400" b="1" dirty="0">
                <a:solidFill>
                  <a:schemeClr val="bg1"/>
                </a:solidFill>
              </a:rPr>
              <a:t>° Sair </a:t>
            </a:r>
            <a:endParaRPr lang="pt-BR" sz="1400" b="1" dirty="0">
              <a:solidFill>
                <a:schemeClr val="bg1"/>
              </a:solidFill>
            </a:endParaRPr>
          </a:p>
          <a:p>
            <a:pPr algn="just"/>
            <a:r>
              <a:rPr lang="pt-PT" sz="1400" dirty="0">
                <a:solidFill>
                  <a:schemeClr val="bg1"/>
                </a:solidFill>
              </a:rPr>
              <a:t>Em “Sair” é possível efetuar o logout do sistema com o usuário que está sendo utilizado. </a:t>
            </a:r>
            <a:endParaRPr lang="pt-BR" sz="1400" dirty="0">
              <a:solidFill>
                <a:schemeClr val="bg1"/>
              </a:solidFill>
            </a:endParaRPr>
          </a:p>
          <a:p>
            <a:pPr algn="just"/>
            <a:endParaRPr lang="pt-BR" sz="1400" dirty="0">
              <a:solidFill>
                <a:schemeClr val="bg1"/>
              </a:solidFill>
            </a:endParaRPr>
          </a:p>
          <a:p>
            <a:pPr algn="just"/>
            <a:endParaRPr lang="pt-BR" dirty="0"/>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DCF9AABA-0927-482D-B015-4C46AEE77E5B}"/>
              </a:ext>
            </a:extLst>
          </p:cNvPr>
          <p:cNvPicPr>
            <a:picLocks noChangeAspect="1"/>
          </p:cNvPicPr>
          <p:nvPr/>
        </p:nvPicPr>
        <p:blipFill>
          <a:blip r:embed="rId5"/>
          <a:stretch>
            <a:fillRect/>
          </a:stretch>
        </p:blipFill>
        <p:spPr>
          <a:xfrm>
            <a:off x="5044610" y="1354354"/>
            <a:ext cx="6676133" cy="2463229"/>
          </a:xfrm>
          <a:prstGeom prst="rect">
            <a:avLst/>
          </a:prstGeom>
        </p:spPr>
      </p:pic>
      <p:sp>
        <p:nvSpPr>
          <p:cNvPr id="6" name="Retângulo 5">
            <a:extLst>
              <a:ext uri="{FF2B5EF4-FFF2-40B4-BE49-F238E27FC236}">
                <a16:creationId xmlns:a16="http://schemas.microsoft.com/office/drawing/2014/main" id="{3C2ADAAC-19B4-4BA7-AD93-7C6235B17B68}"/>
              </a:ext>
            </a:extLst>
          </p:cNvPr>
          <p:cNvSpPr/>
          <p:nvPr/>
        </p:nvSpPr>
        <p:spPr>
          <a:xfrm>
            <a:off x="10902824" y="2122142"/>
            <a:ext cx="702365" cy="8257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18555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3377812"/>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Links e Atalhos</a:t>
            </a:r>
          </a:p>
          <a:p>
            <a:pPr algn="just"/>
            <a:endParaRPr lang="pt-PT" sz="1400" dirty="0">
              <a:solidFill>
                <a:schemeClr val="bg1"/>
              </a:solidFill>
            </a:endParaRPr>
          </a:p>
          <a:p>
            <a:pPr algn="just"/>
            <a:r>
              <a:rPr lang="pt-PT" sz="1400" dirty="0">
                <a:solidFill>
                  <a:schemeClr val="bg1"/>
                </a:solidFill>
              </a:rPr>
              <a:t>O sistema NetDocs oferece aos usuários uma interface simples e intuitiva para</a:t>
            </a:r>
            <a:r>
              <a:rPr lang="pt-BR" sz="1400" dirty="0">
                <a:solidFill>
                  <a:schemeClr val="bg1"/>
                </a:solidFill>
              </a:rPr>
              <a:t> </a:t>
            </a:r>
            <a:r>
              <a:rPr lang="pt-PT" sz="1400" dirty="0">
                <a:solidFill>
                  <a:schemeClr val="bg1"/>
                </a:solidFill>
              </a:rPr>
              <a:t>facilitar e agilizar nos acessos. Os atalhos de acesso estão disponíveis na página principal do sistema, conforme imagem ao lado:</a:t>
            </a:r>
            <a:endParaRPr lang="pt-BR" sz="1400" dirty="0">
              <a:solidFill>
                <a:schemeClr val="bg1"/>
              </a:solidFill>
            </a:endParaRPr>
          </a:p>
          <a:p>
            <a:pPr algn="just"/>
            <a:endParaRPr lang="pt-PT" sz="1400" dirty="0">
              <a:solidFill>
                <a:schemeClr val="bg1"/>
              </a:solidFill>
            </a:endParaRPr>
          </a:p>
          <a:p>
            <a:pPr algn="just"/>
            <a:r>
              <a:rPr lang="pt-PT" sz="1400" dirty="0">
                <a:solidFill>
                  <a:schemeClr val="bg1"/>
                </a:solidFill>
              </a:rPr>
              <a:t>Nota: O exemplo exibido abaixo foi gerado com um usuário administrador do sistema. Caso o usuário tenha permissão inferior, alguns atalhos não serão exibidos.</a:t>
            </a:r>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dirty="0"/>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42BD0023-705F-46B3-82CC-9914AD782EDA}"/>
              </a:ext>
            </a:extLst>
          </p:cNvPr>
          <p:cNvPicPr>
            <a:picLocks noChangeAspect="1"/>
          </p:cNvPicPr>
          <p:nvPr/>
        </p:nvPicPr>
        <p:blipFill>
          <a:blip r:embed="rId5"/>
          <a:stretch>
            <a:fillRect/>
          </a:stretch>
        </p:blipFill>
        <p:spPr>
          <a:xfrm>
            <a:off x="5044611" y="1438523"/>
            <a:ext cx="6681328" cy="3208602"/>
          </a:xfrm>
          <a:prstGeom prst="rect">
            <a:avLst/>
          </a:prstGeom>
        </p:spPr>
      </p:pic>
    </p:spTree>
    <p:extLst>
      <p:ext uri="{BB962C8B-B14F-4D97-AF65-F5344CB8AC3E}">
        <p14:creationId xmlns:p14="http://schemas.microsoft.com/office/powerpoint/2010/main" val="409714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527434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Avisos Do Sistema</a:t>
            </a:r>
          </a:p>
          <a:p>
            <a:pPr algn="just"/>
            <a:endParaRPr lang="pt-PT" sz="1400" dirty="0">
              <a:solidFill>
                <a:schemeClr val="bg1"/>
              </a:solidFill>
            </a:endParaRPr>
          </a:p>
          <a:p>
            <a:pPr algn="just"/>
            <a:r>
              <a:rPr lang="pt-PT" sz="1400" dirty="0">
                <a:solidFill>
                  <a:schemeClr val="bg1"/>
                </a:solidFill>
              </a:rPr>
              <a:t>O sistema NetDocs permite o cadastro de avisos. A finalidade dos avisos são direcionar avisos a determinados usuários, grupos de usuários que são definidos no sistema, ou seja, o usuário somente visualizará um aviso que o seu nível de acesso tenha permissão, podendo ser a um Grupo específico, um cargo, ou até mesmo todos os usuários do sistema.</a:t>
            </a:r>
            <a:endParaRPr lang="pt-BR" sz="1400" dirty="0">
              <a:solidFill>
                <a:schemeClr val="bg1"/>
              </a:solidFill>
            </a:endParaRPr>
          </a:p>
          <a:p>
            <a:pPr algn="just"/>
            <a:r>
              <a:rPr lang="pt-PT" sz="1400" dirty="0">
                <a:solidFill>
                  <a:schemeClr val="bg1"/>
                </a:solidFill>
              </a:rPr>
              <a:t>Na tela inicial do sistema, aparecerão os avisos cadastrados em que os usuários têm acesso.</a:t>
            </a:r>
            <a:endParaRPr lang="pt-BR" sz="1400" dirty="0">
              <a:solidFill>
                <a:schemeClr val="bg1"/>
              </a:solidFill>
            </a:endParaRPr>
          </a:p>
          <a:p>
            <a:endParaRPr lang="pt-BR" sz="1400" dirty="0">
              <a:solidFill>
                <a:schemeClr val="bg1"/>
              </a:solidFill>
            </a:endParaRPr>
          </a:p>
          <a:p>
            <a:pPr algn="just"/>
            <a:endParaRPr lang="pt-BR" sz="1400" dirty="0">
              <a:solidFill>
                <a:schemeClr val="bg1"/>
              </a:solidFill>
            </a:endParaRPr>
          </a:p>
          <a:p>
            <a:pPr algn="just"/>
            <a:endParaRPr lang="pt-BR" dirty="0"/>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95B4309A-8F98-4F6E-BE35-1AAA228397BF}"/>
              </a:ext>
            </a:extLst>
          </p:cNvPr>
          <p:cNvPicPr>
            <a:picLocks noChangeAspect="1"/>
          </p:cNvPicPr>
          <p:nvPr/>
        </p:nvPicPr>
        <p:blipFill>
          <a:blip r:embed="rId5"/>
          <a:stretch>
            <a:fillRect/>
          </a:stretch>
        </p:blipFill>
        <p:spPr>
          <a:xfrm>
            <a:off x="5044611" y="1438523"/>
            <a:ext cx="6681328" cy="3208602"/>
          </a:xfrm>
          <a:prstGeom prst="rect">
            <a:avLst/>
          </a:prstGeom>
        </p:spPr>
      </p:pic>
      <p:sp>
        <p:nvSpPr>
          <p:cNvPr id="4" name="Retângulo 3">
            <a:extLst>
              <a:ext uri="{FF2B5EF4-FFF2-40B4-BE49-F238E27FC236}">
                <a16:creationId xmlns:a16="http://schemas.microsoft.com/office/drawing/2014/main" id="{49E64DC1-0E5C-44AD-8074-E9325AE09FC9}"/>
              </a:ext>
            </a:extLst>
          </p:cNvPr>
          <p:cNvSpPr/>
          <p:nvPr/>
        </p:nvSpPr>
        <p:spPr>
          <a:xfrm>
            <a:off x="9621672" y="2101755"/>
            <a:ext cx="900752" cy="5732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07870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36564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Avisos Do Sistema</a:t>
            </a:r>
          </a:p>
          <a:p>
            <a:pPr algn="just"/>
            <a:endParaRPr lang="pt-PT" sz="1400" dirty="0">
              <a:solidFill>
                <a:schemeClr val="bg1"/>
              </a:solidFill>
            </a:endParaRPr>
          </a:p>
          <a:p>
            <a:pPr algn="just"/>
            <a:r>
              <a:rPr lang="pt-PT" sz="1400" dirty="0">
                <a:solidFill>
                  <a:schemeClr val="bg1"/>
                </a:solidFill>
              </a:rPr>
              <a:t>Ao acessar a notificação do quadro de avisos, o usuário terá acesso à leitura de cada um deles (se houver mais de um).</a:t>
            </a:r>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dirty="0"/>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DE03FAAA-0CAE-4E31-ADE9-45DDE09252CC}"/>
              </a:ext>
            </a:extLst>
          </p:cNvPr>
          <p:cNvPicPr>
            <a:picLocks noChangeAspect="1"/>
          </p:cNvPicPr>
          <p:nvPr/>
        </p:nvPicPr>
        <p:blipFill>
          <a:blip r:embed="rId5"/>
          <a:stretch>
            <a:fillRect/>
          </a:stretch>
        </p:blipFill>
        <p:spPr>
          <a:xfrm>
            <a:off x="5044611" y="1203454"/>
            <a:ext cx="6676133" cy="2771133"/>
          </a:xfrm>
          <a:prstGeom prst="rect">
            <a:avLst/>
          </a:prstGeom>
        </p:spPr>
      </p:pic>
    </p:spTree>
    <p:extLst>
      <p:ext uri="{BB962C8B-B14F-4D97-AF65-F5344CB8AC3E}">
        <p14:creationId xmlns:p14="http://schemas.microsoft.com/office/powerpoint/2010/main" val="93150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36564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Avisos Do Sistema</a:t>
            </a:r>
          </a:p>
          <a:p>
            <a:pPr algn="just"/>
            <a:endParaRPr lang="pt-BR" sz="1400" dirty="0">
              <a:solidFill>
                <a:schemeClr val="bg1"/>
              </a:solidFill>
            </a:endParaRPr>
          </a:p>
          <a:p>
            <a:pPr algn="just"/>
            <a:r>
              <a:rPr lang="pt-BR" sz="1400" dirty="0">
                <a:solidFill>
                  <a:schemeClr val="bg1"/>
                </a:solidFill>
              </a:rPr>
              <a:t>Para criar um aviso é necessário ir até o menu lateral e clicar no texto “Quadro de  aviso”. </a:t>
            </a:r>
          </a:p>
          <a:p>
            <a:pPr algn="just"/>
            <a:r>
              <a:rPr lang="pt-PT" sz="1400" dirty="0">
                <a:solidFill>
                  <a:schemeClr val="bg1"/>
                </a:solidFill>
              </a:rPr>
              <a:t>Para cadastrar uma nova área é necessário clicar no botão com sinal de “+”, caso queira filtrar alguma área em especifico há um botão de filtro ao lado do “+”. </a:t>
            </a:r>
            <a:endParaRPr lang="pt-BR" sz="1400" dirty="0">
              <a:solidFill>
                <a:schemeClr val="bg1"/>
              </a:solidFill>
            </a:endParaRPr>
          </a:p>
          <a:p>
            <a:pPr algn="just"/>
            <a:endParaRPr lang="pt-BR" sz="1400" dirty="0">
              <a:solidFill>
                <a:schemeClr val="bg1"/>
              </a:solidFill>
            </a:endParaRPr>
          </a:p>
          <a:p>
            <a:pPr algn="just"/>
            <a:r>
              <a:rPr lang="pt-PT" sz="1400" dirty="0">
                <a:solidFill>
                  <a:schemeClr val="bg1"/>
                </a:solidFill>
              </a:rPr>
              <a:t> </a:t>
            </a:r>
            <a:endParaRPr lang="pt-BR" sz="1400" dirty="0">
              <a:solidFill>
                <a:schemeClr val="bg1"/>
              </a:solidFill>
            </a:endParaRPr>
          </a:p>
          <a:p>
            <a:endParaRPr lang="pt-BR" sz="1400" dirty="0">
              <a:solidFill>
                <a:schemeClr val="bg1"/>
              </a:solidFill>
            </a:endParaRPr>
          </a:p>
          <a:p>
            <a:pPr algn="just"/>
            <a:endParaRPr lang="pt-BR" sz="1400" dirty="0">
              <a:solidFill>
                <a:schemeClr val="bg1"/>
              </a:solidFill>
            </a:endParaRPr>
          </a:p>
          <a:p>
            <a:pPr algn="just"/>
            <a:endParaRPr lang="pt-BR" dirty="0"/>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763BB5B-7CE0-4F0C-AD0F-73E4C5536BDE}"/>
              </a:ext>
            </a:extLst>
          </p:cNvPr>
          <p:cNvPicPr>
            <a:picLocks noChangeAspect="1"/>
          </p:cNvPicPr>
          <p:nvPr/>
        </p:nvPicPr>
        <p:blipFill>
          <a:blip r:embed="rId5"/>
          <a:stretch>
            <a:fillRect/>
          </a:stretch>
        </p:blipFill>
        <p:spPr>
          <a:xfrm>
            <a:off x="5044610" y="1255624"/>
            <a:ext cx="6676133" cy="3110638"/>
          </a:xfrm>
          <a:prstGeom prst="rect">
            <a:avLst/>
          </a:prstGeom>
        </p:spPr>
      </p:pic>
      <p:sp>
        <p:nvSpPr>
          <p:cNvPr id="4" name="Retângulo 3">
            <a:extLst>
              <a:ext uri="{FF2B5EF4-FFF2-40B4-BE49-F238E27FC236}">
                <a16:creationId xmlns:a16="http://schemas.microsoft.com/office/drawing/2014/main" id="{881FDE7F-23B2-48F6-BDCA-3AEA0762C320}"/>
              </a:ext>
            </a:extLst>
          </p:cNvPr>
          <p:cNvSpPr/>
          <p:nvPr/>
        </p:nvSpPr>
        <p:spPr>
          <a:xfrm>
            <a:off x="5044610" y="3794078"/>
            <a:ext cx="1051390" cy="1910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4FEF1AF-983D-486E-AE24-F3E01889BDBF}"/>
              </a:ext>
            </a:extLst>
          </p:cNvPr>
          <p:cNvSpPr/>
          <p:nvPr/>
        </p:nvSpPr>
        <p:spPr>
          <a:xfrm>
            <a:off x="6136985" y="1929623"/>
            <a:ext cx="509516" cy="191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97090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3643"/>
        </a:solidFill>
        <a:effectLst/>
      </p:bgPr>
    </p:bg>
    <p:spTree>
      <p:nvGrpSpPr>
        <p:cNvPr id="1" name=""/>
        <p:cNvGrpSpPr/>
        <p:nvPr/>
      </p:nvGrpSpPr>
      <p:grpSpPr>
        <a:xfrm>
          <a:off x="0" y="0"/>
          <a:ext cx="0" cy="0"/>
          <a:chOff x="0" y="0"/>
          <a:chExt cx="0" cy="0"/>
        </a:xfrm>
      </p:grpSpPr>
      <p:pic>
        <p:nvPicPr>
          <p:cNvPr id="18" name="Imagem 17"/>
          <p:cNvPicPr>
            <a:picLocks noChangeAspect="1"/>
          </p:cNvPicPr>
          <p:nvPr/>
        </p:nvPicPr>
        <p:blipFill rotWithShape="1">
          <a:blip r:embed="rId2" cstate="hqprint">
            <a:extLst>
              <a:ext uri="{28A0092B-C50C-407E-A947-70E740481C1C}">
                <a14:useLocalDpi xmlns:a14="http://schemas.microsoft.com/office/drawing/2010/main" val="0"/>
              </a:ext>
            </a:extLst>
          </a:blip>
          <a:srcRect l="-116"/>
          <a:stretch/>
        </p:blipFill>
        <p:spPr>
          <a:xfrm>
            <a:off x="-14068" y="-1"/>
            <a:ext cx="12206068" cy="6865495"/>
          </a:xfrm>
          <a:prstGeom prst="rect">
            <a:avLst/>
          </a:prstGeom>
        </p:spPr>
      </p:pic>
      <p:sp>
        <p:nvSpPr>
          <p:cNvPr id="3" name="Retângulo 2"/>
          <p:cNvSpPr/>
          <p:nvPr/>
        </p:nvSpPr>
        <p:spPr>
          <a:xfrm>
            <a:off x="0" y="0"/>
            <a:ext cx="12192000" cy="6865495"/>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com Único Canto Aparado e Arredondado 8"/>
          <p:cNvSpPr/>
          <p:nvPr/>
        </p:nvSpPr>
        <p:spPr>
          <a:xfrm>
            <a:off x="4892726"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Sobre</a:t>
            </a:r>
          </a:p>
        </p:txBody>
      </p:sp>
      <p:sp>
        <p:nvSpPr>
          <p:cNvPr id="10" name="Retângulo 9"/>
          <p:cNvSpPr/>
          <p:nvPr/>
        </p:nvSpPr>
        <p:spPr>
          <a:xfrm>
            <a:off x="6292744"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3" name="Imagem 22"/>
          <p:cNvPicPr>
            <a:picLocks noChangeAspect="1"/>
          </p:cNvPicPr>
          <p:nvPr/>
        </p:nvPicPr>
        <p:blipFill rotWithShape="1">
          <a:blip r:embed="rId3"/>
          <a:srcRect l="2310" t="2356" r="5495" b="4656"/>
          <a:stretch/>
        </p:blipFill>
        <p:spPr>
          <a:xfrm>
            <a:off x="11224794" y="6001563"/>
            <a:ext cx="676275" cy="664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Shape 223"/>
          <p:cNvSpPr txBox="1"/>
          <p:nvPr/>
        </p:nvSpPr>
        <p:spPr>
          <a:xfrm>
            <a:off x="608954" y="1249665"/>
            <a:ext cx="5219191" cy="4495258"/>
          </a:xfrm>
          <a:prstGeom prst="rect">
            <a:avLst/>
          </a:prstGeom>
          <a:noFill/>
          <a:ln>
            <a:noFill/>
          </a:ln>
        </p:spPr>
        <p:txBody>
          <a:bodyPr spcFirstLastPara="1" wrap="square" lIns="0" tIns="0" rIns="0" bIns="0" numCol="1" spcCol="360000" anchor="t" anchorCtr="0">
            <a:noAutofit/>
          </a:bodyPr>
          <a:lstStyle/>
          <a:p>
            <a:pPr marL="114300" lvl="0" algn="just">
              <a:lnSpc>
                <a:spcPct val="150000"/>
              </a:lnSpc>
              <a:buClr>
                <a:schemeClr val="bg1"/>
              </a:buClr>
              <a:buSzPts val="1800"/>
              <a:defRPr/>
            </a:pPr>
            <a:r>
              <a:rPr lang="pt-BR" sz="1400" dirty="0">
                <a:solidFill>
                  <a:schemeClr val="bg1"/>
                </a:solidFill>
                <a:latin typeface="Helvetica Light"/>
                <a:cs typeface="Segoe UI" panose="020B0502040204020203" pitchFamily="34" charset="0"/>
              </a:rPr>
              <a:t>O </a:t>
            </a:r>
            <a:r>
              <a:rPr lang="pt-BR" sz="2000" b="1" dirty="0">
                <a:solidFill>
                  <a:srgbClr val="2BB59D"/>
                </a:solidFill>
                <a:latin typeface="Helvetica Light"/>
                <a:cs typeface="Segoe UI" panose="020B0502040204020203" pitchFamily="34" charset="0"/>
              </a:rPr>
              <a:t>Sistema NetDocs </a:t>
            </a:r>
            <a:r>
              <a:rPr lang="pt-BR" sz="1400" dirty="0">
                <a:solidFill>
                  <a:schemeClr val="bg1"/>
                </a:solidFill>
                <a:latin typeface="Helvetica Light"/>
                <a:cs typeface="Segoe UI" panose="020B0502040204020203" pitchFamily="34" charset="0"/>
              </a:rPr>
              <a:t>é uma ferramenta de gerenciamento de documentos e processos, com interatividade colaborativa entre usuários em ambiente </a:t>
            </a:r>
            <a:r>
              <a:rPr lang="pt-BR" sz="1400" dirty="0">
                <a:solidFill>
                  <a:srgbClr val="2BB59D"/>
                </a:solidFill>
                <a:latin typeface="Helvetica Light"/>
                <a:cs typeface="Segoe UI" panose="020B0502040204020203" pitchFamily="34" charset="0"/>
              </a:rPr>
              <a:t>WEB</a:t>
            </a:r>
            <a:r>
              <a:rPr lang="pt-BR" sz="1400" dirty="0">
                <a:solidFill>
                  <a:schemeClr val="bg1"/>
                </a:solidFill>
                <a:latin typeface="Helvetica Light"/>
                <a:cs typeface="Segoe UI" panose="020B0502040204020203" pitchFamily="34" charset="0"/>
              </a:rPr>
              <a:t>. </a:t>
            </a:r>
          </a:p>
          <a:p>
            <a:pPr marL="114300" lvl="0" algn="just">
              <a:lnSpc>
                <a:spcPct val="150000"/>
              </a:lnSpc>
              <a:buClr>
                <a:schemeClr val="bg1"/>
              </a:buClr>
              <a:buSzPts val="1800"/>
              <a:defRPr/>
            </a:pPr>
            <a:r>
              <a:rPr lang="pt-BR" sz="1400" dirty="0">
                <a:solidFill>
                  <a:schemeClr val="bg1"/>
                </a:solidFill>
                <a:latin typeface="Helvetica Light"/>
                <a:cs typeface="Segoe UI" panose="020B0502040204020203" pitchFamily="34" charset="0"/>
              </a:rPr>
              <a:t>Sua arquitetura utiliza técnicas de </a:t>
            </a:r>
            <a:r>
              <a:rPr lang="pt-BR" sz="1400" dirty="0">
                <a:solidFill>
                  <a:srgbClr val="2BB59D"/>
                </a:solidFill>
                <a:latin typeface="Helvetica Light"/>
                <a:cs typeface="Segoe UI" panose="020B0502040204020203" pitchFamily="34" charset="0"/>
              </a:rPr>
              <a:t>Gerenciamento Eletrônico de Documentos (GED) e mecanismos de Workflow BPM</a:t>
            </a:r>
            <a:r>
              <a:rPr lang="pt-BR" sz="1400" dirty="0">
                <a:solidFill>
                  <a:schemeClr val="bg1"/>
                </a:solidFill>
                <a:latin typeface="Helvetica Light"/>
                <a:cs typeface="Segoe UI" panose="020B0502040204020203" pitchFamily="34" charset="0"/>
              </a:rPr>
              <a:t>, para agilizar e simplificar os processos gerenciais e participativos. </a:t>
            </a:r>
          </a:p>
          <a:p>
            <a:pPr marL="114300" lvl="0" algn="just">
              <a:lnSpc>
                <a:spcPct val="150000"/>
              </a:lnSpc>
              <a:buClr>
                <a:schemeClr val="bg1"/>
              </a:buClr>
              <a:buSzPts val="1800"/>
              <a:defRPr/>
            </a:pPr>
            <a:r>
              <a:rPr lang="pt-BR" sz="1400" dirty="0">
                <a:solidFill>
                  <a:schemeClr val="bg1"/>
                </a:solidFill>
                <a:latin typeface="Helvetica Light"/>
                <a:cs typeface="Segoe UI" panose="020B0502040204020203" pitchFamily="34" charset="0"/>
              </a:rPr>
              <a:t>Atividades como o controle, armazenamento, versionamento, compartilhamento,  distribuição e recuperação de documentos e informações do processo fazem parte da estrutura fundamental do sistema. </a:t>
            </a:r>
          </a:p>
          <a:p>
            <a:pPr marL="114300" lvl="0" algn="just">
              <a:lnSpc>
                <a:spcPct val="150000"/>
              </a:lnSpc>
              <a:buClr>
                <a:schemeClr val="bg1"/>
              </a:buClr>
              <a:buSzPts val="1800"/>
              <a:defRPr/>
            </a:pPr>
            <a:r>
              <a:rPr lang="pt-BR" sz="1400" dirty="0">
                <a:solidFill>
                  <a:schemeClr val="bg1"/>
                </a:solidFill>
                <a:latin typeface="Helvetica Light"/>
                <a:cs typeface="Segoe UI" panose="020B0502040204020203" pitchFamily="34" charset="0"/>
              </a:rPr>
              <a:t>Estruturado como Framework garante grande flexibilidade no desenho da solução ideal para o seu negócio. </a:t>
            </a:r>
          </a:p>
          <a:p>
            <a:pPr marL="114300" lvl="0" algn="just">
              <a:lnSpc>
                <a:spcPct val="150000"/>
              </a:lnSpc>
              <a:buClr>
                <a:schemeClr val="bg1"/>
              </a:buClr>
              <a:buSzPts val="1800"/>
              <a:defRPr/>
            </a:pPr>
            <a:endParaRPr lang="pt-BR" sz="1400" dirty="0">
              <a:solidFill>
                <a:schemeClr val="bg1"/>
              </a:solidFill>
              <a:latin typeface="Helvetica Light"/>
              <a:cs typeface="Segoe UI" panose="020B0502040204020203" pitchFamily="34" charset="0"/>
            </a:endParaRPr>
          </a:p>
          <a:p>
            <a:pPr marL="114300" lvl="0" algn="just">
              <a:lnSpc>
                <a:spcPct val="150000"/>
              </a:lnSpc>
              <a:buClr>
                <a:schemeClr val="bg1"/>
              </a:buClr>
              <a:buSzPts val="1800"/>
              <a:defRPr/>
            </a:pPr>
            <a:r>
              <a:rPr lang="pt-BR" sz="1400" dirty="0">
                <a:solidFill>
                  <a:schemeClr val="bg1"/>
                </a:solidFill>
                <a:latin typeface="Helvetica Light"/>
                <a:cs typeface="Segoe UI" panose="020B0502040204020203" pitchFamily="34" charset="0"/>
              </a:rPr>
              <a:t>Sua interface amigável e intuitiva reduz significativamente o tempo de aprendizado dos usuários.</a:t>
            </a:r>
          </a:p>
          <a:p>
            <a:pPr marL="114300" lvl="0" algn="just">
              <a:lnSpc>
                <a:spcPct val="150000"/>
              </a:lnSpc>
              <a:buClr>
                <a:schemeClr val="bg1"/>
              </a:buClr>
              <a:buSzPts val="1800"/>
              <a:defRPr/>
            </a:pPr>
            <a:endParaRPr lang="pt-BR" sz="1400" dirty="0">
              <a:solidFill>
                <a:schemeClr val="bg1"/>
              </a:solidFill>
              <a:latin typeface="Helvetica Light"/>
              <a:cs typeface="Segoe UI" panose="020B0502040204020203" pitchFamily="34" charset="0"/>
            </a:endParaRPr>
          </a:p>
        </p:txBody>
      </p:sp>
      <p:sp>
        <p:nvSpPr>
          <p:cNvPr id="2" name="Retângulo 1"/>
          <p:cNvSpPr/>
          <p:nvPr/>
        </p:nvSpPr>
        <p:spPr>
          <a:xfrm>
            <a:off x="6391743" y="1789610"/>
            <a:ext cx="4858817" cy="2743201"/>
          </a:xfrm>
          <a:prstGeom prst="rect">
            <a:avLst/>
          </a:prstGeom>
          <a:noFill/>
          <a:ln w="3810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latin typeface="Helvetica Light"/>
              <a:cs typeface="Segoe UI" panose="020B0502040204020203" pitchFamily="34" charset="0"/>
            </a:endParaRPr>
          </a:p>
          <a:p>
            <a:pPr algn="ctr"/>
            <a:endParaRPr lang="pt-BR" dirty="0">
              <a:solidFill>
                <a:schemeClr val="bg1"/>
              </a:solidFill>
              <a:latin typeface="Helvetica Light"/>
              <a:cs typeface="Segoe UI" panose="020B0502040204020203" pitchFamily="34" charset="0"/>
            </a:endParaRPr>
          </a:p>
          <a:p>
            <a:pPr algn="ctr"/>
            <a:endParaRPr lang="pt-BR" dirty="0">
              <a:solidFill>
                <a:schemeClr val="bg1"/>
              </a:solidFill>
              <a:latin typeface="Helvetica Light"/>
              <a:cs typeface="Segoe UI" panose="020B0502040204020203" pitchFamily="34" charset="0"/>
            </a:endParaRPr>
          </a:p>
          <a:p>
            <a:pPr algn="ctr"/>
            <a:endParaRPr lang="pt-BR" dirty="0">
              <a:solidFill>
                <a:schemeClr val="bg1"/>
              </a:solidFill>
              <a:latin typeface="Helvetica Light"/>
              <a:cs typeface="Segoe UI" panose="020B0502040204020203" pitchFamily="34" charset="0"/>
            </a:endParaRPr>
          </a:p>
          <a:p>
            <a:pPr algn="ctr"/>
            <a:r>
              <a:rPr lang="pt-BR" dirty="0">
                <a:solidFill>
                  <a:schemeClr val="bg1"/>
                </a:solidFill>
                <a:cs typeface="Segoe UI" panose="020B0502040204020203" pitchFamily="34" charset="0"/>
              </a:rPr>
              <a:t>Atuação na gestão de processos e acompanhamento pelo BPM</a:t>
            </a:r>
          </a:p>
          <a:p>
            <a:pPr algn="ctr"/>
            <a:endParaRPr lang="pt-BR" dirty="0">
              <a:solidFill>
                <a:schemeClr val="bg1"/>
              </a:solidFill>
              <a:latin typeface="Helvetica Light"/>
              <a:cs typeface="Segoe UI" panose="020B0502040204020203" pitchFamily="34" charset="0"/>
            </a:endParaRPr>
          </a:p>
          <a:p>
            <a:pPr algn="ctr"/>
            <a:r>
              <a:rPr lang="pt-BR" sz="1400" dirty="0">
                <a:solidFill>
                  <a:schemeClr val="bg1"/>
                </a:solidFill>
                <a:cs typeface="Segoe UI" panose="020B0502040204020203" pitchFamily="34" charset="0"/>
              </a:rPr>
              <a:t>Compatibilização </a:t>
            </a:r>
            <a:r>
              <a:rPr lang="pt-BR" sz="1600" b="1" dirty="0">
                <a:solidFill>
                  <a:srgbClr val="1CAF9A"/>
                </a:solidFill>
                <a:cs typeface="Segoe UI" panose="020B0502040204020203" pitchFamily="34" charset="0"/>
              </a:rPr>
              <a:t>mobile e contemplando dashboards e relatórios</a:t>
            </a:r>
          </a:p>
        </p:txBody>
      </p:sp>
      <p:pic>
        <p:nvPicPr>
          <p:cNvPr id="24" name="Imagem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pic>
        <p:nvPicPr>
          <p:cNvPr id="25" name="Imagem 24"/>
          <p:cNvPicPr>
            <a:picLocks noChangeAspect="1"/>
          </p:cNvPicPr>
          <p:nvPr/>
        </p:nvPicPr>
        <p:blipFill>
          <a:blip r:embed="rId5"/>
          <a:stretch>
            <a:fillRect/>
          </a:stretch>
        </p:blipFill>
        <p:spPr>
          <a:xfrm>
            <a:off x="7744692" y="2178136"/>
            <a:ext cx="2100666" cy="718832"/>
          </a:xfrm>
          <a:prstGeom prst="rect">
            <a:avLst/>
          </a:prstGeom>
        </p:spPr>
      </p:pic>
    </p:spTree>
    <p:extLst>
      <p:ext uri="{BB962C8B-B14F-4D97-AF65-F5344CB8AC3E}">
        <p14:creationId xmlns:p14="http://schemas.microsoft.com/office/powerpoint/2010/main" val="2091846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36564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Avisos Do Sistema</a:t>
            </a:r>
          </a:p>
          <a:p>
            <a:pPr algn="just"/>
            <a:endParaRPr lang="pt-PT" sz="1400" dirty="0">
              <a:solidFill>
                <a:schemeClr val="bg1"/>
              </a:solidFill>
            </a:endParaRPr>
          </a:p>
          <a:p>
            <a:pPr algn="just"/>
            <a:r>
              <a:rPr lang="pt-PT" sz="1400" dirty="0">
                <a:solidFill>
                  <a:schemeClr val="bg1"/>
                </a:solidFill>
              </a:rPr>
              <a:t>A tela com as informações sobre o aviso vai aparecer então o mesmo deve ser preenchido corretamente e após terminar clique no botão “Salvar” para criar o aviso.</a:t>
            </a:r>
          </a:p>
          <a:p>
            <a:pPr algn="just"/>
            <a:r>
              <a:rPr lang="pt-PT" sz="1400" dirty="0">
                <a:solidFill>
                  <a:schemeClr val="bg1"/>
                </a:solidFill>
              </a:rPr>
              <a:t>Esse aviso vai ser mostrado toda vez que for efetuado um novo login no sistema para os usuários que foram definidos que devem ver esse aviso.</a:t>
            </a:r>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dirty="0"/>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CDABD9CA-0FC1-490D-AF4C-4B5A8505C963}"/>
              </a:ext>
            </a:extLst>
          </p:cNvPr>
          <p:cNvPicPr>
            <a:picLocks noChangeAspect="1"/>
          </p:cNvPicPr>
          <p:nvPr/>
        </p:nvPicPr>
        <p:blipFill>
          <a:blip r:embed="rId5"/>
          <a:stretch>
            <a:fillRect/>
          </a:stretch>
        </p:blipFill>
        <p:spPr>
          <a:xfrm>
            <a:off x="5044611" y="1105561"/>
            <a:ext cx="6676133" cy="3365648"/>
          </a:xfrm>
          <a:prstGeom prst="rect">
            <a:avLst/>
          </a:prstGeom>
        </p:spPr>
      </p:pic>
    </p:spTree>
    <p:extLst>
      <p:ext uri="{BB962C8B-B14F-4D97-AF65-F5344CB8AC3E}">
        <p14:creationId xmlns:p14="http://schemas.microsoft.com/office/powerpoint/2010/main" val="176506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36564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Avisos Do Sistema</a:t>
            </a:r>
          </a:p>
          <a:p>
            <a:pPr algn="just"/>
            <a:endParaRPr lang="pt-PT" sz="1400" dirty="0">
              <a:solidFill>
                <a:schemeClr val="bg1"/>
              </a:solidFill>
            </a:endParaRPr>
          </a:p>
          <a:p>
            <a:pPr algn="just"/>
            <a:r>
              <a:rPr lang="pt-PT" sz="1400" dirty="0">
                <a:solidFill>
                  <a:schemeClr val="bg1"/>
                </a:solidFill>
              </a:rPr>
              <a:t>Esse aviso vai ser mostrado toda vez que for efetuado um novo login no sistema para os usuários que foram definidos que devem ver esse aviso.</a:t>
            </a:r>
            <a:endParaRPr lang="pt-BR" sz="1400" dirty="0">
              <a:solidFill>
                <a:schemeClr val="bg1"/>
              </a:solidFill>
            </a:endParaRPr>
          </a:p>
          <a:p>
            <a:pPr algn="just"/>
            <a:r>
              <a:rPr lang="pt-BR" sz="1400" dirty="0">
                <a:solidFill>
                  <a:schemeClr val="bg1"/>
                </a:solidFill>
              </a:rPr>
              <a:t>Ao confirmar leitura o aviso não aparecerá novamente.</a:t>
            </a:r>
          </a:p>
          <a:p>
            <a:pPr algn="just"/>
            <a:endParaRPr lang="pt-BR" sz="1400" dirty="0">
              <a:solidFill>
                <a:schemeClr val="bg1"/>
              </a:solidFill>
            </a:endParaRPr>
          </a:p>
          <a:p>
            <a:pPr algn="just"/>
            <a:endParaRPr lang="pt-BR" dirty="0"/>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F8CD554A-427F-4FE2-BB83-A7F32E9F1155}"/>
              </a:ext>
            </a:extLst>
          </p:cNvPr>
          <p:cNvPicPr>
            <a:picLocks noChangeAspect="1"/>
          </p:cNvPicPr>
          <p:nvPr/>
        </p:nvPicPr>
        <p:blipFill>
          <a:blip r:embed="rId5"/>
          <a:stretch>
            <a:fillRect/>
          </a:stretch>
        </p:blipFill>
        <p:spPr>
          <a:xfrm>
            <a:off x="5049613" y="1127419"/>
            <a:ext cx="6671131" cy="3205672"/>
          </a:xfrm>
          <a:prstGeom prst="rect">
            <a:avLst/>
          </a:prstGeom>
        </p:spPr>
      </p:pic>
    </p:spTree>
    <p:extLst>
      <p:ext uri="{BB962C8B-B14F-4D97-AF65-F5344CB8AC3E}">
        <p14:creationId xmlns:p14="http://schemas.microsoft.com/office/powerpoint/2010/main" val="87751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36564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p>
          <a:p>
            <a:pPr algn="just"/>
            <a:endParaRPr lang="pt-BR" sz="1400" dirty="0">
              <a:solidFill>
                <a:schemeClr val="bg1"/>
              </a:solidFill>
            </a:endParaRPr>
          </a:p>
          <a:p>
            <a:pPr algn="just"/>
            <a:r>
              <a:rPr lang="pt-BR" sz="1400" dirty="0">
                <a:solidFill>
                  <a:schemeClr val="bg1"/>
                </a:solidFill>
              </a:rPr>
              <a:t>Para criar um novo contrato dentro do sistema é necessário,</a:t>
            </a:r>
          </a:p>
          <a:p>
            <a:pPr algn="just"/>
            <a:r>
              <a:rPr lang="pt-BR" sz="1400" dirty="0">
                <a:solidFill>
                  <a:schemeClr val="bg1"/>
                </a:solidFill>
              </a:rPr>
              <a:t>Acessar o sistema NetDocs e clicar sobre o atalho “</a:t>
            </a:r>
            <a:r>
              <a:rPr lang="pt-BR" sz="1400" b="1" dirty="0">
                <a:solidFill>
                  <a:schemeClr val="bg1"/>
                </a:solidFill>
              </a:rPr>
              <a:t>Incluir Contrato</a:t>
            </a:r>
            <a:r>
              <a:rPr lang="pt-BR" sz="1400" dirty="0">
                <a:solidFill>
                  <a:schemeClr val="bg1"/>
                </a:solidFill>
              </a:rPr>
              <a:t>” ou no menu lateral esquerdo dentro do menu “</a:t>
            </a:r>
            <a:r>
              <a:rPr lang="pt-BR" sz="1400" b="1" dirty="0">
                <a:solidFill>
                  <a:schemeClr val="bg1"/>
                </a:solidFill>
              </a:rPr>
              <a:t>Contratos</a:t>
            </a:r>
            <a:r>
              <a:rPr lang="pt-BR" sz="1400" dirty="0">
                <a:solidFill>
                  <a:schemeClr val="bg1"/>
                </a:solidFill>
              </a:rPr>
              <a:t>”  existe um item também com o nome de “</a:t>
            </a:r>
            <a:r>
              <a:rPr lang="pt-BR" sz="1400" b="1" dirty="0">
                <a:solidFill>
                  <a:schemeClr val="bg1"/>
                </a:solidFill>
              </a:rPr>
              <a:t>Incluir Contrato</a:t>
            </a:r>
            <a:r>
              <a:rPr lang="pt-BR" sz="1400" dirty="0">
                <a:solidFill>
                  <a:schemeClr val="bg1"/>
                </a:solidFill>
              </a:rPr>
              <a:t>”.</a:t>
            </a:r>
          </a:p>
          <a:p>
            <a:pPr algn="just"/>
            <a:endParaRPr lang="pt-BR" dirty="0"/>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11" name="Imagem 10">
            <a:extLst>
              <a:ext uri="{FF2B5EF4-FFF2-40B4-BE49-F238E27FC236}">
                <a16:creationId xmlns:a16="http://schemas.microsoft.com/office/drawing/2014/main" id="{F6C47749-DB1F-47DC-A554-7A0210D4E98C}"/>
              </a:ext>
            </a:extLst>
          </p:cNvPr>
          <p:cNvPicPr>
            <a:picLocks noChangeAspect="1"/>
          </p:cNvPicPr>
          <p:nvPr/>
        </p:nvPicPr>
        <p:blipFill>
          <a:blip r:embed="rId5"/>
          <a:stretch>
            <a:fillRect/>
          </a:stretch>
        </p:blipFill>
        <p:spPr>
          <a:xfrm>
            <a:off x="5044612" y="1162062"/>
            <a:ext cx="6651436" cy="2945914"/>
          </a:xfrm>
          <a:prstGeom prst="rect">
            <a:avLst/>
          </a:prstGeom>
        </p:spPr>
      </p:pic>
      <p:sp>
        <p:nvSpPr>
          <p:cNvPr id="26" name="Retângulo 25">
            <a:extLst>
              <a:ext uri="{FF2B5EF4-FFF2-40B4-BE49-F238E27FC236}">
                <a16:creationId xmlns:a16="http://schemas.microsoft.com/office/drawing/2014/main" id="{7BF39A37-5B4A-4F2C-AC92-2DC47C148BF8}"/>
              </a:ext>
            </a:extLst>
          </p:cNvPr>
          <p:cNvSpPr/>
          <p:nvPr/>
        </p:nvSpPr>
        <p:spPr>
          <a:xfrm>
            <a:off x="7042252" y="1834206"/>
            <a:ext cx="887895" cy="518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82CEA0F3-1D35-4DFB-B8F5-3CF3C47344B1}"/>
              </a:ext>
            </a:extLst>
          </p:cNvPr>
          <p:cNvSpPr/>
          <p:nvPr/>
        </p:nvSpPr>
        <p:spPr>
          <a:xfrm>
            <a:off x="5044612" y="1963906"/>
            <a:ext cx="1051388" cy="3891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56540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5709453"/>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p>
          <a:p>
            <a:pPr algn="just"/>
            <a:endParaRPr lang="pt-PT" sz="1400" dirty="0">
              <a:solidFill>
                <a:schemeClr val="bg1"/>
              </a:solidFill>
            </a:endParaRPr>
          </a:p>
          <a:p>
            <a:pPr algn="just"/>
            <a:r>
              <a:rPr lang="pt-PT" sz="1400" dirty="0">
                <a:solidFill>
                  <a:schemeClr val="bg1"/>
                </a:solidFill>
              </a:rPr>
              <a:t>No exemplo ao lado foi selecionada a categoria “</a:t>
            </a:r>
            <a:r>
              <a:rPr lang="pt-PT" sz="1400" b="1" dirty="0">
                <a:solidFill>
                  <a:schemeClr val="bg1"/>
                </a:solidFill>
              </a:rPr>
              <a:t>Incluir Contrato</a:t>
            </a:r>
            <a:r>
              <a:rPr lang="pt-PT" sz="1400" dirty="0">
                <a:solidFill>
                  <a:schemeClr val="bg1"/>
                </a:solidFill>
              </a:rPr>
              <a:t>”, onde se cadastra um novo contrato no sistema.</a:t>
            </a:r>
            <a:endParaRPr lang="pt-BR" sz="1400" dirty="0">
              <a:solidFill>
                <a:schemeClr val="bg1"/>
              </a:solidFill>
            </a:endParaRPr>
          </a:p>
          <a:p>
            <a:pPr algn="just"/>
            <a:r>
              <a:rPr lang="pt-BR" sz="1400" dirty="0">
                <a:solidFill>
                  <a:schemeClr val="bg1"/>
                </a:solidFill>
              </a:rPr>
              <a:t>Para criar um novo contrato é </a:t>
            </a:r>
            <a:r>
              <a:rPr lang="pt-PT" sz="1400" dirty="0">
                <a:solidFill>
                  <a:schemeClr val="bg1"/>
                </a:solidFill>
              </a:rPr>
              <a:t>necessario preencher as informações que vão estar presentes no processo.</a:t>
            </a:r>
          </a:p>
          <a:p>
            <a:pPr algn="just"/>
            <a:endParaRPr lang="pt-BR" sz="1400" dirty="0">
              <a:solidFill>
                <a:schemeClr val="bg1"/>
              </a:solidFill>
            </a:endParaRPr>
          </a:p>
          <a:p>
            <a:pPr algn="just"/>
            <a:r>
              <a:rPr lang="pt-PT" sz="1400" b="1" dirty="0">
                <a:solidFill>
                  <a:schemeClr val="bg1"/>
                </a:solidFill>
              </a:rPr>
              <a:t>° Unidade </a:t>
            </a:r>
            <a:endParaRPr lang="pt-BR" sz="1400" b="1" dirty="0">
              <a:solidFill>
                <a:schemeClr val="bg1"/>
              </a:solidFill>
            </a:endParaRPr>
          </a:p>
          <a:p>
            <a:pPr algn="just"/>
            <a:r>
              <a:rPr lang="pt-PT" sz="1400" dirty="0">
                <a:solidFill>
                  <a:schemeClr val="bg1"/>
                </a:solidFill>
              </a:rPr>
              <a:t>Selecionar uma unidade que esse contrato vai pertencer.</a:t>
            </a:r>
          </a:p>
          <a:p>
            <a:pPr algn="just"/>
            <a:endParaRPr lang="pt-BR" sz="1400" dirty="0">
              <a:solidFill>
                <a:schemeClr val="bg1"/>
              </a:solidFill>
            </a:endParaRPr>
          </a:p>
          <a:p>
            <a:pPr algn="just"/>
            <a:r>
              <a:rPr lang="pt-PT" sz="1400" b="1" dirty="0">
                <a:solidFill>
                  <a:schemeClr val="bg1"/>
                </a:solidFill>
              </a:rPr>
              <a:t>° Tipo de contrato</a:t>
            </a:r>
            <a:endParaRPr lang="pt-BR" sz="1400" b="1" dirty="0">
              <a:solidFill>
                <a:schemeClr val="bg1"/>
              </a:solidFill>
            </a:endParaRPr>
          </a:p>
          <a:p>
            <a:pPr algn="just"/>
            <a:r>
              <a:rPr lang="pt-PT" sz="1400" dirty="0">
                <a:solidFill>
                  <a:schemeClr val="bg1"/>
                </a:solidFill>
              </a:rPr>
              <a:t>Essa opção depende da opção selecionada em “Unidade” pois os tipos de </a:t>
            </a:r>
            <a:r>
              <a:rPr lang="pt-BR" sz="1400" dirty="0">
                <a:solidFill>
                  <a:schemeClr val="bg1"/>
                </a:solidFill>
              </a:rPr>
              <a:t>Contratos </a:t>
            </a:r>
            <a:r>
              <a:rPr lang="pt-PT" sz="1400" dirty="0">
                <a:solidFill>
                  <a:schemeClr val="bg1"/>
                </a:solidFill>
              </a:rPr>
              <a:t>pertencem a uma unidade, as muitas opção de tipos só vão aparecer após a unidade ser selecionada.</a:t>
            </a:r>
          </a:p>
          <a:p>
            <a:pPr algn="just"/>
            <a:endParaRPr lang="pt-PT" sz="1400" dirty="0">
              <a:solidFill>
                <a:schemeClr val="bg1"/>
              </a:solidFill>
            </a:endParaRPr>
          </a:p>
          <a:p>
            <a:pPr algn="just"/>
            <a:r>
              <a:rPr lang="pt-PT" sz="1400" b="1" dirty="0">
                <a:solidFill>
                  <a:schemeClr val="bg1"/>
                </a:solidFill>
              </a:rPr>
              <a:t>° Nível</a:t>
            </a:r>
            <a:endParaRPr lang="pt-BR" sz="1400" b="1" dirty="0">
              <a:solidFill>
                <a:schemeClr val="bg1"/>
              </a:solidFill>
            </a:endParaRPr>
          </a:p>
          <a:p>
            <a:pPr algn="just"/>
            <a:r>
              <a:rPr lang="pt-PT" sz="1400" dirty="0">
                <a:solidFill>
                  <a:schemeClr val="bg1"/>
                </a:solidFill>
              </a:rPr>
              <a:t>Determinar qual o nível do contrato, onde os usuarios poderão ver.</a:t>
            </a:r>
          </a:p>
          <a:p>
            <a:pPr algn="just"/>
            <a:endParaRPr lang="pt-PT" sz="1400" dirty="0">
              <a:solidFill>
                <a:schemeClr val="bg1"/>
              </a:solidFill>
            </a:endParaRPr>
          </a:p>
          <a:p>
            <a:pPr algn="just"/>
            <a:r>
              <a:rPr lang="pt-PT" sz="1400" b="1" dirty="0">
                <a:solidFill>
                  <a:schemeClr val="bg1"/>
                </a:solidFill>
              </a:rPr>
              <a:t>° Título</a:t>
            </a:r>
            <a:endParaRPr lang="pt-BR" sz="1400" b="1" dirty="0">
              <a:solidFill>
                <a:schemeClr val="bg1"/>
              </a:solidFill>
            </a:endParaRPr>
          </a:p>
          <a:p>
            <a:pPr algn="just"/>
            <a:r>
              <a:rPr lang="pt-PT" sz="1400" dirty="0">
                <a:solidFill>
                  <a:schemeClr val="bg1"/>
                </a:solidFill>
              </a:rPr>
              <a:t>O Título digitado é o que vai aparecer na relação desse </a:t>
            </a:r>
            <a:r>
              <a:rPr lang="pt-BR" sz="1400" dirty="0">
                <a:solidFill>
                  <a:schemeClr val="bg1"/>
                </a:solidFill>
              </a:rPr>
              <a:t>Processos</a:t>
            </a:r>
            <a:r>
              <a:rPr lang="pt-PT" sz="1400" dirty="0">
                <a:solidFill>
                  <a:schemeClr val="bg1"/>
                </a:solidFill>
              </a:rPr>
              <a:t>.</a:t>
            </a:r>
            <a:r>
              <a:rPr lang="pt-BR" sz="1400" dirty="0">
                <a:solidFill>
                  <a:schemeClr val="bg1"/>
                </a:solidFill>
              </a:rPr>
              <a:t> </a:t>
            </a:r>
            <a:r>
              <a:rPr lang="pt-PT" sz="1400" dirty="0">
                <a:solidFill>
                  <a:schemeClr val="bg1"/>
                </a:solidFill>
              </a:rPr>
              <a:t> </a:t>
            </a:r>
            <a:endParaRPr lang="pt-BR" sz="1400" dirty="0">
              <a:solidFill>
                <a:schemeClr val="bg1"/>
              </a:solidFill>
            </a:endParaRPr>
          </a:p>
          <a:p>
            <a:pPr algn="just"/>
            <a:endParaRPr lang="pt-BR"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E0614184-3E4A-4DFD-978F-AE1C7DB7D7BB}"/>
              </a:ext>
            </a:extLst>
          </p:cNvPr>
          <p:cNvPicPr>
            <a:picLocks noChangeAspect="1"/>
          </p:cNvPicPr>
          <p:nvPr/>
        </p:nvPicPr>
        <p:blipFill>
          <a:blip r:embed="rId5"/>
          <a:stretch>
            <a:fillRect/>
          </a:stretch>
        </p:blipFill>
        <p:spPr>
          <a:xfrm>
            <a:off x="4990614" y="1640525"/>
            <a:ext cx="6728129" cy="3271796"/>
          </a:xfrm>
          <a:prstGeom prst="rect">
            <a:avLst/>
          </a:prstGeom>
        </p:spPr>
      </p:pic>
    </p:spTree>
    <p:extLst>
      <p:ext uri="{BB962C8B-B14F-4D97-AF65-F5344CB8AC3E}">
        <p14:creationId xmlns:p14="http://schemas.microsoft.com/office/powerpoint/2010/main" val="3331295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27718"/>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5685640"/>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p>
          <a:p>
            <a:pPr algn="just"/>
            <a:r>
              <a:rPr lang="pt-BR" sz="1400" dirty="0">
                <a:solidFill>
                  <a:schemeClr val="bg1"/>
                </a:solidFill>
              </a:rPr>
              <a:t> </a:t>
            </a:r>
          </a:p>
          <a:p>
            <a:pPr algn="just"/>
            <a:r>
              <a:rPr lang="pt-BR" sz="1400" b="1" dirty="0">
                <a:solidFill>
                  <a:schemeClr val="bg1"/>
                </a:solidFill>
              </a:rPr>
              <a:t>° Área</a:t>
            </a:r>
          </a:p>
          <a:p>
            <a:pPr algn="just"/>
            <a:r>
              <a:rPr lang="pt-BR" sz="1400" dirty="0">
                <a:solidFill>
                  <a:schemeClr val="bg1"/>
                </a:solidFill>
              </a:rPr>
              <a:t>Selecionar a área da qual o contrato irá pertencer.</a:t>
            </a:r>
          </a:p>
          <a:p>
            <a:pPr algn="just"/>
            <a:endParaRPr lang="pt-BR" sz="1400" dirty="0">
              <a:solidFill>
                <a:schemeClr val="bg1"/>
              </a:solidFill>
            </a:endParaRPr>
          </a:p>
          <a:p>
            <a:pPr algn="just"/>
            <a:r>
              <a:rPr lang="pt-PT" sz="1400" dirty="0">
                <a:solidFill>
                  <a:schemeClr val="bg1"/>
                </a:solidFill>
              </a:rPr>
              <a:t>° </a:t>
            </a:r>
            <a:r>
              <a:rPr lang="pt-PT" sz="1400" b="1" dirty="0">
                <a:solidFill>
                  <a:schemeClr val="bg1"/>
                </a:solidFill>
              </a:rPr>
              <a:t>Data de validade </a:t>
            </a:r>
            <a:endParaRPr lang="pt-BR" sz="1400" b="1" dirty="0">
              <a:solidFill>
                <a:schemeClr val="bg1"/>
              </a:solidFill>
            </a:endParaRPr>
          </a:p>
          <a:p>
            <a:pPr algn="just"/>
            <a:r>
              <a:rPr lang="pt-PT" sz="1400" dirty="0">
                <a:solidFill>
                  <a:schemeClr val="bg1"/>
                </a:solidFill>
              </a:rPr>
              <a:t>Após colocar um numero de dias ou uma data especifica o sistema vai guardar essa data e se o processo não for efetivado até a data estipulada de vencimento o sistema automaticamente vai deixar visivel nesse documeto em vermelho a palavra “Vencido”.</a:t>
            </a:r>
            <a:endParaRPr lang="pt-BR" sz="1400" dirty="0">
              <a:solidFill>
                <a:schemeClr val="bg1"/>
              </a:solidFill>
            </a:endParaRPr>
          </a:p>
          <a:p>
            <a:pPr algn="just"/>
            <a:r>
              <a:rPr lang="pt-PT" sz="1400" dirty="0">
                <a:solidFill>
                  <a:schemeClr val="bg1"/>
                </a:solidFill>
              </a:rPr>
              <a:t> </a:t>
            </a:r>
            <a:endParaRPr lang="pt-BR" sz="1400" dirty="0">
              <a:solidFill>
                <a:schemeClr val="bg1"/>
              </a:solidFill>
            </a:endParaRPr>
          </a:p>
          <a:p>
            <a:pPr algn="just"/>
            <a:r>
              <a:rPr lang="pt-PT" sz="1400" b="1" dirty="0">
                <a:solidFill>
                  <a:schemeClr val="bg1"/>
                </a:solidFill>
              </a:rPr>
              <a:t>° Visualizar Contrato no Portal</a:t>
            </a:r>
          </a:p>
          <a:p>
            <a:pPr algn="just"/>
            <a:r>
              <a:rPr lang="pt-BR" sz="1400" i="0" dirty="0">
                <a:solidFill>
                  <a:schemeClr val="bg1"/>
                </a:solidFill>
                <a:effectLst/>
              </a:rPr>
              <a:t>Se a opção estiver marcada, o contrato inserido diretamente no NetDocs, poderá ser consultado pelo Portal Ortobom, através da Api, caso a opção não seja marcada, esse contrato ficará disponível apenas dentro do NetDocs e o usuário não terá acesso a esse contrato pelo Portal Ortobom.</a:t>
            </a:r>
            <a:endParaRPr lang="pt-BR" sz="1400" dirty="0">
              <a:solidFill>
                <a:schemeClr val="bg1"/>
              </a:solidFill>
            </a:endParaRPr>
          </a:p>
          <a:p>
            <a:pPr algn="just"/>
            <a:endParaRPr lang="pt-BR" sz="1400" b="1" dirty="0">
              <a:solidFill>
                <a:schemeClr val="bg1"/>
              </a:solidFill>
            </a:endParaRPr>
          </a:p>
          <a:p>
            <a:pPr algn="just"/>
            <a:r>
              <a:rPr lang="pt-BR" sz="1400" b="1" dirty="0">
                <a:solidFill>
                  <a:schemeClr val="bg1"/>
                </a:solidFill>
              </a:rPr>
              <a:t>° Revisão automática</a:t>
            </a:r>
          </a:p>
          <a:p>
            <a:pPr algn="just"/>
            <a:r>
              <a:rPr lang="pt-BR" sz="1400" dirty="0">
                <a:solidFill>
                  <a:schemeClr val="bg1"/>
                </a:solidFill>
              </a:rPr>
              <a:t>Caso o criador do contrato queira que o contrato tenha revisão automática ele pode marcar esta opção.</a:t>
            </a:r>
          </a:p>
          <a:p>
            <a:endParaRPr lang="pt-BR" sz="1400" dirty="0">
              <a:solidFill>
                <a:schemeClr val="bg1"/>
              </a:solidFill>
            </a:endParaRPr>
          </a:p>
        </p:txBody>
      </p:sp>
      <p:pic>
        <p:nvPicPr>
          <p:cNvPr id="23"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FE6DF53E-05E3-49D0-B768-55C80D687D48}"/>
              </a:ext>
            </a:extLst>
          </p:cNvPr>
          <p:cNvPicPr>
            <a:picLocks noChangeAspect="1"/>
          </p:cNvPicPr>
          <p:nvPr/>
        </p:nvPicPr>
        <p:blipFill>
          <a:blip r:embed="rId5"/>
          <a:stretch>
            <a:fillRect/>
          </a:stretch>
        </p:blipFill>
        <p:spPr>
          <a:xfrm>
            <a:off x="4990614" y="1640525"/>
            <a:ext cx="6728129" cy="3271796"/>
          </a:xfrm>
          <a:prstGeom prst="rect">
            <a:avLst/>
          </a:prstGeom>
        </p:spPr>
      </p:pic>
    </p:spTree>
    <p:extLst>
      <p:ext uri="{BB962C8B-B14F-4D97-AF65-F5344CB8AC3E}">
        <p14:creationId xmlns:p14="http://schemas.microsoft.com/office/powerpoint/2010/main" val="4223274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3508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22768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p>
          <a:p>
            <a:pPr algn="just"/>
            <a:endParaRPr lang="pt-PT" sz="1400" dirty="0">
              <a:solidFill>
                <a:schemeClr val="bg1"/>
              </a:solidFill>
            </a:endParaRPr>
          </a:p>
          <a:p>
            <a:pPr algn="just"/>
            <a:r>
              <a:rPr lang="pt-PT" sz="1400" b="1" dirty="0">
                <a:solidFill>
                  <a:schemeClr val="bg1"/>
                </a:solidFill>
              </a:rPr>
              <a:t>° Formulário</a:t>
            </a:r>
            <a:endParaRPr lang="pt-BR" sz="1400" b="1" dirty="0">
              <a:solidFill>
                <a:schemeClr val="bg1"/>
              </a:solidFill>
            </a:endParaRPr>
          </a:p>
          <a:p>
            <a:pPr algn="just"/>
            <a:r>
              <a:rPr lang="pt-PT" sz="1400" dirty="0">
                <a:solidFill>
                  <a:schemeClr val="bg1"/>
                </a:solidFill>
              </a:rPr>
              <a:t>Se for do desejo do criador do contrato um formulário de preenchimento pode ser colocado junto ao contrato, mas não é obrigatorio o uso desse Formulário.</a:t>
            </a:r>
            <a:endParaRPr lang="pt-BR" sz="1400" dirty="0">
              <a:solidFill>
                <a:schemeClr val="bg1"/>
              </a:solidFill>
            </a:endParaRPr>
          </a:p>
          <a:p>
            <a:endParaRPr lang="pt-BR" sz="1400" dirty="0">
              <a:solidFill>
                <a:schemeClr val="bg1"/>
              </a:solidFill>
            </a:endParaRPr>
          </a:p>
          <a:p>
            <a:r>
              <a:rPr lang="pt-PT" sz="1400" dirty="0">
                <a:solidFill>
                  <a:schemeClr val="bg1"/>
                </a:solidFill>
              </a:rPr>
              <a:t> </a:t>
            </a:r>
            <a:endParaRPr lang="pt-BR" sz="1400" dirty="0">
              <a:solidFill>
                <a:schemeClr val="bg1"/>
              </a:solidFill>
            </a:endParaRPr>
          </a:p>
          <a:p>
            <a:r>
              <a:rPr lang="pt-PT" sz="1400" dirty="0">
                <a:solidFill>
                  <a:schemeClr val="bg1"/>
                </a:solidFill>
              </a:rPr>
              <a:t> </a:t>
            </a:r>
            <a:endParaRPr lang="pt-BR" sz="1400" dirty="0">
              <a:solidFill>
                <a:schemeClr val="bg1"/>
              </a:solidFill>
            </a:endParaRPr>
          </a:p>
          <a:p>
            <a:r>
              <a:rPr lang="pt-PT" sz="1400" dirty="0">
                <a:solidFill>
                  <a:schemeClr val="bg1"/>
                </a:solidFill>
              </a:rPr>
              <a:t> </a:t>
            </a:r>
            <a:endParaRPr lang="pt-BR" dirty="0">
              <a:solidFill>
                <a:schemeClr val="bg1"/>
              </a:solidFill>
            </a:endParaRPr>
          </a:p>
        </p:txBody>
      </p:sp>
      <p:pic>
        <p:nvPicPr>
          <p:cNvPr id="24"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95A8AA53-A622-454B-95F2-041F8EC2495D}"/>
              </a:ext>
            </a:extLst>
          </p:cNvPr>
          <p:cNvPicPr>
            <a:picLocks noChangeAspect="1"/>
          </p:cNvPicPr>
          <p:nvPr/>
        </p:nvPicPr>
        <p:blipFill>
          <a:blip r:embed="rId5"/>
          <a:stretch>
            <a:fillRect/>
          </a:stretch>
        </p:blipFill>
        <p:spPr>
          <a:xfrm>
            <a:off x="5044610" y="1435488"/>
            <a:ext cx="6676133" cy="2451572"/>
          </a:xfrm>
          <a:prstGeom prst="rect">
            <a:avLst/>
          </a:prstGeom>
        </p:spPr>
      </p:pic>
    </p:spTree>
    <p:extLst>
      <p:ext uri="{BB962C8B-B14F-4D97-AF65-F5344CB8AC3E}">
        <p14:creationId xmlns:p14="http://schemas.microsoft.com/office/powerpoint/2010/main" val="6059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5709452"/>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p>
          <a:p>
            <a:pPr algn="just"/>
            <a:endParaRPr lang="pt-BR" sz="1400" dirty="0">
              <a:solidFill>
                <a:schemeClr val="bg1"/>
              </a:solidFill>
            </a:endParaRPr>
          </a:p>
          <a:p>
            <a:pPr algn="just"/>
            <a:r>
              <a:rPr lang="pt-PT" sz="1400" b="1" dirty="0">
                <a:solidFill>
                  <a:schemeClr val="bg1"/>
                </a:solidFill>
              </a:rPr>
              <a:t>° Fluxo </a:t>
            </a:r>
            <a:endParaRPr lang="pt-BR" sz="1400" b="1" dirty="0">
              <a:solidFill>
                <a:schemeClr val="bg1"/>
              </a:solidFill>
            </a:endParaRPr>
          </a:p>
          <a:p>
            <a:pPr algn="just"/>
            <a:r>
              <a:rPr lang="pt-PT" sz="1400" dirty="0">
                <a:solidFill>
                  <a:schemeClr val="bg1"/>
                </a:solidFill>
              </a:rPr>
              <a:t>O contrato precisa estar vinculado com um fluxo(As Tarefas que o contrato vai seguir até poder ser aprovado) valido para que seja criado com sucesso. O fluxo é liberado após a seleção da unidade.</a:t>
            </a:r>
            <a:endParaRPr lang="pt-BR" sz="1400" dirty="0">
              <a:solidFill>
                <a:schemeClr val="bg1"/>
              </a:solidFill>
            </a:endParaRPr>
          </a:p>
          <a:p>
            <a:pPr algn="just"/>
            <a:r>
              <a:rPr lang="pt-PT" sz="1400" dirty="0">
                <a:solidFill>
                  <a:schemeClr val="bg1"/>
                </a:solidFill>
              </a:rPr>
              <a:t> </a:t>
            </a:r>
            <a:endParaRPr lang="pt-BR" sz="1400" dirty="0">
              <a:solidFill>
                <a:schemeClr val="bg1"/>
              </a:solidFill>
            </a:endParaRPr>
          </a:p>
          <a:p>
            <a:pPr algn="just"/>
            <a:r>
              <a:rPr lang="pt-PT" sz="1400" b="1" dirty="0">
                <a:solidFill>
                  <a:schemeClr val="bg1"/>
                </a:solidFill>
              </a:rPr>
              <a:t>° Tipo de Responsável </a:t>
            </a:r>
            <a:endParaRPr lang="pt-BR" sz="1400" b="1" dirty="0">
              <a:solidFill>
                <a:schemeClr val="bg1"/>
              </a:solidFill>
            </a:endParaRPr>
          </a:p>
          <a:p>
            <a:pPr algn="just"/>
            <a:r>
              <a:rPr lang="pt-PT" sz="1400" dirty="0">
                <a:solidFill>
                  <a:schemeClr val="bg1"/>
                </a:solidFill>
              </a:rPr>
              <a:t>Escolher o responsável pelo contrato, se vai ser um unico usuário, se o responsável pode ser qualquer funcionario que tenha um cargo determinado para cuidar desse contrato, ou o responsável pode ser um grupo de controle com vários usuários.</a:t>
            </a:r>
            <a:endParaRPr lang="pt-BR" sz="1400" dirty="0">
              <a:solidFill>
                <a:schemeClr val="bg1"/>
              </a:solidFill>
            </a:endParaRPr>
          </a:p>
          <a:p>
            <a:pPr algn="just"/>
            <a:endParaRPr lang="pt-BR" sz="1400" dirty="0">
              <a:solidFill>
                <a:schemeClr val="bg1"/>
              </a:solidFill>
            </a:endParaRPr>
          </a:p>
          <a:p>
            <a:pPr algn="just"/>
            <a:r>
              <a:rPr lang="pt-PT" sz="1400" b="1" dirty="0">
                <a:solidFill>
                  <a:schemeClr val="bg1"/>
                </a:solidFill>
              </a:rPr>
              <a:t>° Responsável </a:t>
            </a:r>
            <a:endParaRPr lang="pt-BR" sz="1400" b="1" dirty="0">
              <a:solidFill>
                <a:schemeClr val="bg1"/>
              </a:solidFill>
            </a:endParaRPr>
          </a:p>
          <a:p>
            <a:pPr algn="just"/>
            <a:r>
              <a:rPr lang="pt-PT" sz="1400" dirty="0">
                <a:solidFill>
                  <a:schemeClr val="bg1"/>
                </a:solidFill>
              </a:rPr>
              <a:t>Caso o “Tipo de Responsável” selecionado seja “usuário” será um usuário </a:t>
            </a:r>
            <a:r>
              <a:rPr lang="pt-BR" sz="1400" dirty="0">
                <a:solidFill>
                  <a:schemeClr val="bg1"/>
                </a:solidFill>
              </a:rPr>
              <a:t>específico</a:t>
            </a:r>
            <a:r>
              <a:rPr lang="pt-BR" sz="1400" dirty="0"/>
              <a:t> </a:t>
            </a:r>
            <a:r>
              <a:rPr lang="pt-PT" sz="1400" dirty="0">
                <a:solidFill>
                  <a:schemeClr val="bg1"/>
                </a:solidFill>
              </a:rPr>
              <a:t>para cuidar do contrato, caso seja um grupo, o grupo que vai ser responsável pelo contrato que está sendo criado. </a:t>
            </a:r>
          </a:p>
          <a:p>
            <a:pPr algn="just"/>
            <a:endParaRPr lang="pt-PT" sz="1400" dirty="0">
              <a:solidFill>
                <a:schemeClr val="bg1"/>
              </a:solidFill>
            </a:endParaRPr>
          </a:p>
          <a:p>
            <a:pPr algn="just"/>
            <a:r>
              <a:rPr lang="pt-BR" sz="1400" dirty="0">
                <a:solidFill>
                  <a:schemeClr val="bg1"/>
                </a:solidFill>
              </a:rPr>
              <a:t>A opção iniciar workflow, começa o fluxo automaticamente ao seleciona-la.</a:t>
            </a:r>
          </a:p>
          <a:p>
            <a:pPr algn="just"/>
            <a:r>
              <a:rPr lang="pt-PT" sz="1400" dirty="0">
                <a:solidFill>
                  <a:schemeClr val="bg1"/>
                </a:solidFill>
              </a:rPr>
              <a:t> </a:t>
            </a:r>
            <a:endParaRPr lang="pt-BR" sz="1400" dirty="0">
              <a:solidFill>
                <a:schemeClr val="bg1"/>
              </a:solidFill>
            </a:endParaRPr>
          </a:p>
          <a:p>
            <a:r>
              <a:rPr lang="pt-PT" sz="1400" dirty="0">
                <a:solidFill>
                  <a:schemeClr val="bg1"/>
                </a:solidFill>
              </a:rPr>
              <a:t> </a:t>
            </a:r>
            <a:endParaRPr lang="pt-BR" sz="1400" dirty="0">
              <a:solidFill>
                <a:schemeClr val="bg1"/>
              </a:solidFill>
            </a:endParaRPr>
          </a:p>
          <a:p>
            <a:r>
              <a:rPr lang="pt-PT" sz="1400" dirty="0">
                <a:solidFill>
                  <a:schemeClr val="bg1"/>
                </a:solidFill>
              </a:rPr>
              <a:t> </a:t>
            </a:r>
            <a:endParaRPr lang="pt-BR" sz="1400" dirty="0">
              <a:solidFill>
                <a:schemeClr val="bg1"/>
              </a:solidFill>
            </a:endParaRPr>
          </a:p>
          <a:p>
            <a:r>
              <a:rPr lang="pt-PT" sz="1400" dirty="0">
                <a:solidFill>
                  <a:schemeClr val="bg1"/>
                </a:solidFill>
              </a:rPr>
              <a:t> </a:t>
            </a:r>
            <a:endParaRPr lang="pt-BR"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7EABB83C-051C-43EC-BAA2-53C45C075649}"/>
              </a:ext>
            </a:extLst>
          </p:cNvPr>
          <p:cNvPicPr>
            <a:picLocks noChangeAspect="1"/>
          </p:cNvPicPr>
          <p:nvPr/>
        </p:nvPicPr>
        <p:blipFill>
          <a:blip r:embed="rId5"/>
          <a:stretch>
            <a:fillRect/>
          </a:stretch>
        </p:blipFill>
        <p:spPr>
          <a:xfrm>
            <a:off x="5175052" y="1604544"/>
            <a:ext cx="6545692" cy="2999709"/>
          </a:xfrm>
          <a:prstGeom prst="rect">
            <a:avLst/>
          </a:prstGeom>
        </p:spPr>
      </p:pic>
    </p:spTree>
    <p:extLst>
      <p:ext uri="{BB962C8B-B14F-4D97-AF65-F5344CB8AC3E}">
        <p14:creationId xmlns:p14="http://schemas.microsoft.com/office/powerpoint/2010/main" val="3488122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u="sng"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961296"/>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endParaRPr lang="pt-BR" sz="1400" dirty="0">
              <a:solidFill>
                <a:schemeClr val="bg1"/>
              </a:solidFill>
            </a:endParaRPr>
          </a:p>
          <a:p>
            <a:pPr algn="just"/>
            <a:r>
              <a:rPr lang="pt-PT" sz="1400" dirty="0">
                <a:solidFill>
                  <a:schemeClr val="bg1"/>
                </a:solidFill>
              </a:rPr>
              <a:t> </a:t>
            </a:r>
            <a:endParaRPr lang="pt-BR" sz="1400" dirty="0">
              <a:solidFill>
                <a:schemeClr val="bg1"/>
              </a:solidFill>
            </a:endParaRPr>
          </a:p>
          <a:p>
            <a:pPr algn="just"/>
            <a:r>
              <a:rPr lang="pt-PT" sz="1400" b="1" dirty="0">
                <a:solidFill>
                  <a:schemeClr val="bg1"/>
                </a:solidFill>
              </a:rPr>
              <a:t>° Arquivo Digital </a:t>
            </a:r>
            <a:endParaRPr lang="pt-BR" sz="1400" b="1" dirty="0">
              <a:solidFill>
                <a:schemeClr val="bg1"/>
              </a:solidFill>
            </a:endParaRPr>
          </a:p>
          <a:p>
            <a:pPr algn="just"/>
            <a:r>
              <a:rPr lang="pt-PT" sz="1400" dirty="0">
                <a:solidFill>
                  <a:schemeClr val="bg1"/>
                </a:solidFill>
              </a:rPr>
              <a:t>Um arquivo digital pode ser anexado no junto com esse processo sendo ele uma imagem, word, excel, pdf. </a:t>
            </a:r>
            <a:endParaRPr lang="pt-BR" sz="1400" dirty="0">
              <a:solidFill>
                <a:schemeClr val="bg1"/>
              </a:solidFill>
            </a:endParaRPr>
          </a:p>
          <a:p>
            <a:pPr algn="just"/>
            <a:r>
              <a:rPr lang="pt-BR" sz="1400" dirty="0">
                <a:solidFill>
                  <a:schemeClr val="bg1"/>
                </a:solidFill>
              </a:rPr>
              <a:t>Para esse arquivo digital ser anexado é necessário que ele tenha uma extensão de arquivo aceita pelo sistema.</a:t>
            </a:r>
            <a:r>
              <a:rPr lang="pt-PT" sz="1400" dirty="0">
                <a:solidFill>
                  <a:schemeClr val="bg1"/>
                </a:solidFill>
              </a:rPr>
              <a:t> </a:t>
            </a:r>
            <a:endParaRPr lang="pt-BR" sz="1400" dirty="0">
              <a:solidFill>
                <a:schemeClr val="bg1"/>
              </a:solidFill>
            </a:endParaRPr>
          </a:p>
          <a:p>
            <a:pPr algn="just"/>
            <a:r>
              <a:rPr lang="pt-PT" sz="1400" dirty="0">
                <a:solidFill>
                  <a:schemeClr val="bg1"/>
                </a:solidFill>
              </a:rPr>
              <a:t> </a:t>
            </a:r>
            <a:endParaRPr lang="pt-BR" sz="1400" dirty="0">
              <a:solidFill>
                <a:schemeClr val="bg1"/>
              </a:solidFill>
            </a:endParaRPr>
          </a:p>
          <a:p>
            <a:pPr algn="just"/>
            <a:r>
              <a:rPr lang="pt-PT" sz="1400" b="1" dirty="0">
                <a:solidFill>
                  <a:schemeClr val="bg1"/>
                </a:solidFill>
              </a:rPr>
              <a:t>° </a:t>
            </a:r>
            <a:r>
              <a:rPr lang="pt-BR" sz="1400" b="1" dirty="0">
                <a:solidFill>
                  <a:schemeClr val="bg1"/>
                </a:solidFill>
              </a:rPr>
              <a:t>Ativar Documento Sem Fluxo</a:t>
            </a:r>
          </a:p>
          <a:p>
            <a:pPr algn="just"/>
            <a:r>
              <a:rPr lang="pt-BR" sz="1400" i="0" dirty="0">
                <a:solidFill>
                  <a:schemeClr val="bg1"/>
                </a:solidFill>
                <a:effectLst/>
                <a:latin typeface="Calibri" panose="020F0502020204030204" pitchFamily="34" charset="0"/>
              </a:rPr>
              <a:t>Essa aba é padrão para todo NetDocs, se a opção for marcada o fluxo é desmarcado e o contrato é inserido no sistema com status ATIVO sem a geração de tarefas.</a:t>
            </a:r>
            <a:endParaRPr lang="pt-BR" sz="1400" dirty="0">
              <a:solidFill>
                <a:schemeClr val="bg1"/>
              </a:solidFill>
            </a:endParaRPr>
          </a:p>
          <a:p>
            <a:r>
              <a:rPr lang="pt-PT" sz="1400" dirty="0">
                <a:solidFill>
                  <a:schemeClr val="bg1"/>
                </a:solidFill>
              </a:rPr>
              <a:t> </a:t>
            </a:r>
            <a:endParaRPr lang="pt-BR"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ED7954DA-97DD-4527-873C-55BE438A8643}"/>
              </a:ext>
            </a:extLst>
          </p:cNvPr>
          <p:cNvPicPr>
            <a:picLocks noChangeAspect="1"/>
          </p:cNvPicPr>
          <p:nvPr/>
        </p:nvPicPr>
        <p:blipFill>
          <a:blip r:embed="rId5"/>
          <a:stretch>
            <a:fillRect/>
          </a:stretch>
        </p:blipFill>
        <p:spPr>
          <a:xfrm>
            <a:off x="5044611" y="1146411"/>
            <a:ext cx="6676133" cy="2736921"/>
          </a:xfrm>
          <a:prstGeom prst="rect">
            <a:avLst/>
          </a:prstGeom>
        </p:spPr>
      </p:pic>
    </p:spTree>
    <p:extLst>
      <p:ext uri="{BB962C8B-B14F-4D97-AF65-F5344CB8AC3E}">
        <p14:creationId xmlns:p14="http://schemas.microsoft.com/office/powerpoint/2010/main" val="3214872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38772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endParaRPr lang="pt-BR" sz="1400" dirty="0">
              <a:solidFill>
                <a:schemeClr val="bg1"/>
              </a:solidFill>
            </a:endParaRPr>
          </a:p>
          <a:p>
            <a:pPr algn="just"/>
            <a:r>
              <a:rPr lang="pt-PT" sz="1400" b="1" dirty="0">
                <a:solidFill>
                  <a:schemeClr val="bg1"/>
                </a:solidFill>
              </a:rPr>
              <a:t> </a:t>
            </a:r>
          </a:p>
          <a:p>
            <a:pPr algn="just"/>
            <a:r>
              <a:rPr lang="pt-PT" sz="1400" b="1" dirty="0">
                <a:solidFill>
                  <a:schemeClr val="bg1"/>
                </a:solidFill>
              </a:rPr>
              <a:t>° Signatários</a:t>
            </a:r>
            <a:endParaRPr lang="pt-BR" sz="1400" b="1" dirty="0">
              <a:solidFill>
                <a:schemeClr val="bg1"/>
              </a:solidFill>
            </a:endParaRPr>
          </a:p>
          <a:p>
            <a:pPr algn="just"/>
            <a:r>
              <a:rPr lang="pt-BR" sz="1400" dirty="0">
                <a:solidFill>
                  <a:schemeClr val="bg1"/>
                </a:solidFill>
              </a:rPr>
              <a:t>Na aba signatários é obrigatório designar pelo menos um signatário para aquele contrato selecionando o nome do signatário disponível e passando para signatários associados usando os botões que se encontra no meio das duas listas, ao adicionar o usuário como signatário associado é possível selecionar o tipo de assinatura que aquele usuário terá.</a:t>
            </a:r>
          </a:p>
          <a:p>
            <a:endParaRPr lang="pt-BR" sz="1400" dirty="0">
              <a:solidFill>
                <a:schemeClr val="bg1"/>
              </a:solidFill>
            </a:endParaRPr>
          </a:p>
          <a:p>
            <a:r>
              <a:rPr lang="pt-PT" sz="1400" dirty="0">
                <a:solidFill>
                  <a:schemeClr val="bg1"/>
                </a:solidFill>
              </a:rPr>
              <a:t> </a:t>
            </a:r>
            <a:endParaRPr lang="pt-BR"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5B5E459D-C20A-480D-928A-431ACF8BFCF9}"/>
              </a:ext>
            </a:extLst>
          </p:cNvPr>
          <p:cNvPicPr>
            <a:picLocks noChangeAspect="1"/>
          </p:cNvPicPr>
          <p:nvPr/>
        </p:nvPicPr>
        <p:blipFill>
          <a:blip r:embed="rId5"/>
          <a:stretch>
            <a:fillRect/>
          </a:stretch>
        </p:blipFill>
        <p:spPr>
          <a:xfrm>
            <a:off x="5044611" y="1253155"/>
            <a:ext cx="6667110" cy="2952856"/>
          </a:xfrm>
          <a:prstGeom prst="rect">
            <a:avLst/>
          </a:prstGeom>
        </p:spPr>
      </p:pic>
    </p:spTree>
    <p:extLst>
      <p:ext uri="{BB962C8B-B14F-4D97-AF65-F5344CB8AC3E}">
        <p14:creationId xmlns:p14="http://schemas.microsoft.com/office/powerpoint/2010/main" val="192537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338772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Incluir um Novo Contrato</a:t>
            </a:r>
            <a:endParaRPr lang="pt-BR" sz="1400" dirty="0">
              <a:solidFill>
                <a:schemeClr val="bg1"/>
              </a:solidFill>
            </a:endParaRPr>
          </a:p>
          <a:p>
            <a:pPr algn="just"/>
            <a:endParaRPr lang="pt-BR" sz="1400" dirty="0">
              <a:solidFill>
                <a:schemeClr val="bg1"/>
              </a:solidFill>
            </a:endParaRPr>
          </a:p>
          <a:p>
            <a:pPr algn="just"/>
            <a:r>
              <a:rPr lang="pt-BR" sz="1400" dirty="0">
                <a:solidFill>
                  <a:schemeClr val="bg1"/>
                </a:solidFill>
              </a:rPr>
              <a:t>Se o contrato foi preenchido corretamente essa janela irá aparecer com uma mensagem de sucesso ao criar o contrato acompanhado de um botão “Ir para Tarefa” do qual ao ser clicado irá redirecionar para tarefa pendente do fluxo do qual foi cadastrado o contrato.</a:t>
            </a:r>
          </a:p>
          <a:p>
            <a:pPr algn="just"/>
            <a:r>
              <a:rPr lang="pt-BR" sz="1400" dirty="0">
                <a:solidFill>
                  <a:schemeClr val="bg1"/>
                </a:solidFill>
              </a:rPr>
              <a:t>Caso não queira ir para tarefa e fechar a janela, irá obter a visualização do contrato que acabou de criar, como na imagem ao lado.</a:t>
            </a: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4243157F-CCCC-4288-8253-D50D82EB47B4}"/>
              </a:ext>
            </a:extLst>
          </p:cNvPr>
          <p:cNvPicPr>
            <a:picLocks noChangeAspect="1"/>
          </p:cNvPicPr>
          <p:nvPr/>
        </p:nvPicPr>
        <p:blipFill>
          <a:blip r:embed="rId5"/>
          <a:stretch>
            <a:fillRect/>
          </a:stretch>
        </p:blipFill>
        <p:spPr>
          <a:xfrm>
            <a:off x="5378085" y="986357"/>
            <a:ext cx="6625399" cy="3079889"/>
          </a:xfrm>
          <a:prstGeom prst="rect">
            <a:avLst/>
          </a:prstGeom>
        </p:spPr>
      </p:pic>
      <p:sp>
        <p:nvSpPr>
          <p:cNvPr id="5" name="Seta: para a Esquerda 4">
            <a:extLst>
              <a:ext uri="{FF2B5EF4-FFF2-40B4-BE49-F238E27FC236}">
                <a16:creationId xmlns:a16="http://schemas.microsoft.com/office/drawing/2014/main" id="{32BB6890-94A0-458D-8CA3-FF634CC16E2B}"/>
              </a:ext>
            </a:extLst>
          </p:cNvPr>
          <p:cNvSpPr/>
          <p:nvPr/>
        </p:nvSpPr>
        <p:spPr>
          <a:xfrm>
            <a:off x="8330206" y="1761543"/>
            <a:ext cx="530087" cy="17227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a Direita 11">
            <a:extLst>
              <a:ext uri="{FF2B5EF4-FFF2-40B4-BE49-F238E27FC236}">
                <a16:creationId xmlns:a16="http://schemas.microsoft.com/office/drawing/2014/main" id="{9304DFCA-D1C5-4983-988C-1180C06B86FF}"/>
              </a:ext>
            </a:extLst>
          </p:cNvPr>
          <p:cNvSpPr/>
          <p:nvPr/>
        </p:nvSpPr>
        <p:spPr>
          <a:xfrm>
            <a:off x="7314103" y="1488954"/>
            <a:ext cx="530087" cy="172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a:extLst>
              <a:ext uri="{FF2B5EF4-FFF2-40B4-BE49-F238E27FC236}">
                <a16:creationId xmlns:a16="http://schemas.microsoft.com/office/drawing/2014/main" id="{26F9A953-3470-4373-B443-65659DCDC1A8}"/>
              </a:ext>
            </a:extLst>
          </p:cNvPr>
          <p:cNvPicPr>
            <a:picLocks noChangeAspect="1"/>
          </p:cNvPicPr>
          <p:nvPr/>
        </p:nvPicPr>
        <p:blipFill>
          <a:blip r:embed="rId6"/>
          <a:stretch>
            <a:fillRect/>
          </a:stretch>
        </p:blipFill>
        <p:spPr>
          <a:xfrm>
            <a:off x="4991725" y="2406898"/>
            <a:ext cx="6874052" cy="2928769"/>
          </a:xfrm>
          <a:prstGeom prst="rect">
            <a:avLst/>
          </a:prstGeom>
        </p:spPr>
      </p:pic>
    </p:spTree>
    <p:extLst>
      <p:ext uri="{BB962C8B-B14F-4D97-AF65-F5344CB8AC3E}">
        <p14:creationId xmlns:p14="http://schemas.microsoft.com/office/powerpoint/2010/main" val="20691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hqprint">
            <a:extLst>
              <a:ext uri="{28A0092B-C50C-407E-A947-70E740481C1C}">
                <a14:useLocalDpi xmlns:a14="http://schemas.microsoft.com/office/drawing/2010/main" val="0"/>
              </a:ext>
            </a:extLst>
          </a:blip>
          <a:srcRect l="-116"/>
          <a:stretch/>
        </p:blipFill>
        <p:spPr>
          <a:xfrm>
            <a:off x="-14068" y="-1"/>
            <a:ext cx="12206068" cy="6865495"/>
          </a:xfrm>
          <a:prstGeom prst="rect">
            <a:avLst/>
          </a:prstGeom>
        </p:spPr>
      </p:pic>
      <p:sp>
        <p:nvSpPr>
          <p:cNvPr id="3" name="Retângulo 2"/>
          <p:cNvSpPr/>
          <p:nvPr/>
        </p:nvSpPr>
        <p:spPr>
          <a:xfrm>
            <a:off x="-14068" y="7494"/>
            <a:ext cx="12192000" cy="6858000"/>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com Único Canto Aparado e Arredondado 8"/>
          <p:cNvSpPr/>
          <p:nvPr/>
        </p:nvSpPr>
        <p:spPr>
          <a:xfrm>
            <a:off x="4892726" y="224852"/>
            <a:ext cx="1499017" cy="322289"/>
          </a:xfrm>
          <a:prstGeom prst="snipRoundRect">
            <a:avLst/>
          </a:prstGeom>
          <a:noFill/>
          <a:ln>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Sobre</a:t>
            </a:r>
          </a:p>
        </p:txBody>
      </p:sp>
      <p:sp>
        <p:nvSpPr>
          <p:cNvPr id="10" name="Retângulo 9"/>
          <p:cNvSpPr/>
          <p:nvPr/>
        </p:nvSpPr>
        <p:spPr>
          <a:xfrm>
            <a:off x="6292744"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3" name="Imagem 22"/>
          <p:cNvPicPr>
            <a:picLocks noChangeAspect="1"/>
          </p:cNvPicPr>
          <p:nvPr/>
        </p:nvPicPr>
        <p:blipFill rotWithShape="1">
          <a:blip r:embed="rId3"/>
          <a:srcRect l="2310" t="2356" r="5495" b="4656"/>
          <a:stretch/>
        </p:blipFill>
        <p:spPr>
          <a:xfrm>
            <a:off x="11224794" y="6001563"/>
            <a:ext cx="676275" cy="664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2" name="Agrupar 21"/>
          <p:cNvGrpSpPr/>
          <p:nvPr/>
        </p:nvGrpSpPr>
        <p:grpSpPr>
          <a:xfrm>
            <a:off x="506804" y="1792876"/>
            <a:ext cx="11099193" cy="3782106"/>
            <a:chOff x="367521" y="1809356"/>
            <a:chExt cx="14091958" cy="4801912"/>
          </a:xfrm>
        </p:grpSpPr>
        <p:sp>
          <p:nvSpPr>
            <p:cNvPr id="24" name="Retângulo Arredondado 23"/>
            <p:cNvSpPr/>
            <p:nvPr/>
          </p:nvSpPr>
          <p:spPr>
            <a:xfrm>
              <a:off x="370114" y="2268187"/>
              <a:ext cx="11520000" cy="484521"/>
            </a:xfrm>
            <a:prstGeom prst="roundRect">
              <a:avLst>
                <a:gd name="adj" fmla="val 50000"/>
              </a:avLst>
            </a:prstGeom>
            <a:solidFill>
              <a:srgbClr val="17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latin typeface="Helvetica Light"/>
              </a:endParaRPr>
            </a:p>
          </p:txBody>
        </p:sp>
        <p:sp>
          <p:nvSpPr>
            <p:cNvPr id="25" name="Retângulo 24"/>
            <p:cNvSpPr/>
            <p:nvPr/>
          </p:nvSpPr>
          <p:spPr>
            <a:xfrm>
              <a:off x="918240" y="1809356"/>
              <a:ext cx="1844201" cy="468919"/>
            </a:xfrm>
            <a:prstGeom prst="rect">
              <a:avLst/>
            </a:prstGeom>
          </p:spPr>
          <p:txBody>
            <a:bodyPr wrap="square">
              <a:spAutoFit/>
            </a:bodyPr>
            <a:lstStyle/>
            <a:p>
              <a:pPr algn="ctr"/>
              <a:r>
                <a:rPr lang="pt-BR" b="1" dirty="0">
                  <a:solidFill>
                    <a:srgbClr val="003CB4"/>
                  </a:solidFill>
                  <a:latin typeface="Helvetica Light"/>
                </a:rPr>
                <a:t>CRIE</a:t>
              </a:r>
            </a:p>
          </p:txBody>
        </p:sp>
        <p:sp>
          <p:nvSpPr>
            <p:cNvPr id="26" name="Retângulo 25"/>
            <p:cNvSpPr/>
            <p:nvPr/>
          </p:nvSpPr>
          <p:spPr>
            <a:xfrm>
              <a:off x="3767145" y="1809356"/>
              <a:ext cx="1844201" cy="468919"/>
            </a:xfrm>
            <a:prstGeom prst="rect">
              <a:avLst/>
            </a:prstGeom>
          </p:spPr>
          <p:txBody>
            <a:bodyPr wrap="square">
              <a:spAutoFit/>
            </a:bodyPr>
            <a:lstStyle/>
            <a:p>
              <a:pPr algn="ctr"/>
              <a:r>
                <a:rPr lang="pt-BR" b="1" dirty="0">
                  <a:solidFill>
                    <a:srgbClr val="02B7F0"/>
                  </a:solidFill>
                  <a:latin typeface="Helvetica Light"/>
                </a:rPr>
                <a:t>EXECUTE</a:t>
              </a:r>
            </a:p>
          </p:txBody>
        </p:sp>
        <p:sp>
          <p:nvSpPr>
            <p:cNvPr id="27" name="Retângulo 26"/>
            <p:cNvSpPr/>
            <p:nvPr/>
          </p:nvSpPr>
          <p:spPr>
            <a:xfrm>
              <a:off x="9493254" y="1809356"/>
              <a:ext cx="1844201" cy="468919"/>
            </a:xfrm>
            <a:prstGeom prst="rect">
              <a:avLst/>
            </a:prstGeom>
          </p:spPr>
          <p:txBody>
            <a:bodyPr wrap="square">
              <a:spAutoFit/>
            </a:bodyPr>
            <a:lstStyle/>
            <a:p>
              <a:pPr algn="ctr"/>
              <a:r>
                <a:rPr lang="pt-BR" b="1" dirty="0">
                  <a:solidFill>
                    <a:srgbClr val="99EB0A"/>
                  </a:solidFill>
                  <a:latin typeface="Helvetica Light"/>
                </a:rPr>
                <a:t>AVALIE</a:t>
              </a:r>
            </a:p>
          </p:txBody>
        </p:sp>
        <p:sp>
          <p:nvSpPr>
            <p:cNvPr id="28" name="Retângulo 27"/>
            <p:cNvSpPr/>
            <p:nvPr/>
          </p:nvSpPr>
          <p:spPr>
            <a:xfrm>
              <a:off x="6451634" y="1809356"/>
              <a:ext cx="2208191" cy="468919"/>
            </a:xfrm>
            <a:prstGeom prst="rect">
              <a:avLst/>
            </a:prstGeom>
          </p:spPr>
          <p:txBody>
            <a:bodyPr wrap="square">
              <a:spAutoFit/>
            </a:bodyPr>
            <a:lstStyle/>
            <a:p>
              <a:pPr algn="ctr"/>
              <a:r>
                <a:rPr lang="pt-BR" b="1" dirty="0">
                  <a:solidFill>
                    <a:srgbClr val="04FA8B"/>
                  </a:solidFill>
                  <a:latin typeface="Helvetica Light"/>
                </a:rPr>
                <a:t>MONITORE</a:t>
              </a:r>
            </a:p>
          </p:txBody>
        </p:sp>
        <p:sp>
          <p:nvSpPr>
            <p:cNvPr id="29" name="Retângulo Arredondado 28"/>
            <p:cNvSpPr/>
            <p:nvPr/>
          </p:nvSpPr>
          <p:spPr>
            <a:xfrm>
              <a:off x="367521" y="2268187"/>
              <a:ext cx="3110169" cy="484521"/>
            </a:xfrm>
            <a:prstGeom prst="roundRect">
              <a:avLst>
                <a:gd name="adj" fmla="val 50000"/>
              </a:avLst>
            </a:prstGeom>
            <a:solidFill>
              <a:srgbClr val="003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latin typeface="Helvetica Light"/>
              </a:endParaRPr>
            </a:p>
          </p:txBody>
        </p:sp>
        <p:sp>
          <p:nvSpPr>
            <p:cNvPr id="30" name="Retângulo Arredondado 29"/>
            <p:cNvSpPr/>
            <p:nvPr/>
          </p:nvSpPr>
          <p:spPr>
            <a:xfrm>
              <a:off x="3025704" y="2268187"/>
              <a:ext cx="3328492" cy="484521"/>
            </a:xfrm>
            <a:prstGeom prst="roundRect">
              <a:avLst>
                <a:gd name="adj" fmla="val 50000"/>
              </a:avLst>
            </a:prstGeom>
            <a:solidFill>
              <a:srgbClr val="02B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latin typeface="Helvetica Light"/>
              </a:endParaRPr>
            </a:p>
          </p:txBody>
        </p:sp>
        <p:sp>
          <p:nvSpPr>
            <p:cNvPr id="31" name="Retângulo Arredondado 30"/>
            <p:cNvSpPr/>
            <p:nvPr/>
          </p:nvSpPr>
          <p:spPr>
            <a:xfrm>
              <a:off x="5889710" y="2268187"/>
              <a:ext cx="3347080" cy="484521"/>
            </a:xfrm>
            <a:prstGeom prst="roundRect">
              <a:avLst>
                <a:gd name="adj" fmla="val 50000"/>
              </a:avLst>
            </a:prstGeom>
            <a:solidFill>
              <a:srgbClr val="04F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latin typeface="Helvetica Light"/>
              </a:endParaRPr>
            </a:p>
          </p:txBody>
        </p:sp>
        <p:sp>
          <p:nvSpPr>
            <p:cNvPr id="32" name="Retângulo Arredondado 31"/>
            <p:cNvSpPr/>
            <p:nvPr/>
          </p:nvSpPr>
          <p:spPr>
            <a:xfrm>
              <a:off x="8766218" y="2268187"/>
              <a:ext cx="3123896" cy="484521"/>
            </a:xfrm>
            <a:prstGeom prst="roundRect">
              <a:avLst>
                <a:gd name="adj" fmla="val 50000"/>
              </a:avLst>
            </a:prstGeom>
            <a:solidFill>
              <a:srgbClr val="99EB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latin typeface="Helvetica Light"/>
              </a:endParaRPr>
            </a:p>
          </p:txBody>
        </p:sp>
        <p:sp>
          <p:nvSpPr>
            <p:cNvPr id="33" name="Retângulo 32"/>
            <p:cNvSpPr/>
            <p:nvPr/>
          </p:nvSpPr>
          <p:spPr>
            <a:xfrm>
              <a:off x="514962" y="3328844"/>
              <a:ext cx="2605297" cy="2227359"/>
            </a:xfrm>
            <a:prstGeom prst="rect">
              <a:avLst/>
            </a:prstGeom>
          </p:spPr>
          <p:txBody>
            <a:bodyPr wrap="square">
              <a:spAutoFit/>
            </a:bodyPr>
            <a:lstStyle/>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Crie processos</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Modele fluxos</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Defina tarefas</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Determine prazos</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Atribua executores</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Defina autoridades</a:t>
              </a:r>
            </a:p>
          </p:txBody>
        </p:sp>
        <p:sp>
          <p:nvSpPr>
            <p:cNvPr id="34" name="Retângulo 33"/>
            <p:cNvSpPr/>
            <p:nvPr/>
          </p:nvSpPr>
          <p:spPr>
            <a:xfrm>
              <a:off x="3355652" y="3328843"/>
              <a:ext cx="2880000" cy="3282425"/>
            </a:xfrm>
            <a:prstGeom prst="rect">
              <a:avLst/>
            </a:prstGeom>
          </p:spPr>
          <p:txBody>
            <a:bodyPr wrap="square">
              <a:spAutoFit/>
            </a:bodyPr>
            <a:lstStyle/>
            <a:p>
              <a:pPr marL="228600" indent="-228600">
                <a:lnSpc>
                  <a:spcPct val="150000"/>
                </a:lnSpc>
                <a:buFont typeface="Arial" panose="020B0604020202020204" pitchFamily="34" charset="0"/>
                <a:buChar char="•"/>
              </a:pPr>
              <a:r>
                <a:rPr lang="pt-BR" sz="1200" dirty="0">
                  <a:solidFill>
                    <a:schemeClr val="bg1"/>
                  </a:solidFill>
                  <a:latin typeface="Helvetica Light"/>
                </a:rPr>
                <a:t>Participe de processos</a:t>
              </a:r>
            </a:p>
            <a:p>
              <a:pPr marL="228600" indent="-228600">
                <a:lnSpc>
                  <a:spcPct val="150000"/>
                </a:lnSpc>
                <a:buFont typeface="Arial" panose="020B0604020202020204" pitchFamily="34" charset="0"/>
                <a:buChar char="•"/>
              </a:pPr>
              <a:r>
                <a:rPr lang="pt-BR" sz="1200" dirty="0">
                  <a:solidFill>
                    <a:schemeClr val="bg1"/>
                  </a:solidFill>
                  <a:latin typeface="Helvetica Light"/>
                </a:rPr>
                <a:t>Visualize suas atividades</a:t>
              </a:r>
            </a:p>
            <a:p>
              <a:pPr marL="228600" indent="-228600">
                <a:lnSpc>
                  <a:spcPct val="150000"/>
                </a:lnSpc>
                <a:buFont typeface="Arial" panose="020B0604020202020204" pitchFamily="34" charset="0"/>
                <a:buChar char="•"/>
              </a:pPr>
              <a:r>
                <a:rPr lang="pt-BR" sz="1200" dirty="0">
                  <a:solidFill>
                    <a:schemeClr val="bg1"/>
                  </a:solidFill>
                  <a:latin typeface="Helvetica Light"/>
                </a:rPr>
                <a:t>Execute tarefas</a:t>
              </a:r>
            </a:p>
            <a:p>
              <a:pPr marL="228600" indent="-228600">
                <a:lnSpc>
                  <a:spcPct val="150000"/>
                </a:lnSpc>
                <a:buFont typeface="Arial" panose="020B0604020202020204" pitchFamily="34" charset="0"/>
                <a:buChar char="•"/>
              </a:pPr>
              <a:r>
                <a:rPr lang="pt-BR" sz="1200" dirty="0">
                  <a:solidFill>
                    <a:schemeClr val="bg1"/>
                  </a:solidFill>
                  <a:latin typeface="Helvetica Light"/>
                </a:rPr>
                <a:t>Armazene documentos e arquivos eletrônicos</a:t>
              </a:r>
            </a:p>
            <a:p>
              <a:pPr marL="228600" indent="-228600">
                <a:lnSpc>
                  <a:spcPct val="150000"/>
                </a:lnSpc>
                <a:buFont typeface="Arial" panose="020B0604020202020204" pitchFamily="34" charset="0"/>
                <a:buChar char="•"/>
              </a:pPr>
              <a:r>
                <a:rPr lang="pt-BR" sz="1200" dirty="0">
                  <a:solidFill>
                    <a:schemeClr val="bg1"/>
                  </a:solidFill>
                  <a:latin typeface="Helvetica Light"/>
                </a:rPr>
                <a:t>Receba notificações de pendências</a:t>
              </a:r>
            </a:p>
            <a:p>
              <a:pPr marL="228600" indent="-228600">
                <a:lnSpc>
                  <a:spcPct val="150000"/>
                </a:lnSpc>
                <a:buFont typeface="Arial" panose="020B0604020202020204" pitchFamily="34" charset="0"/>
                <a:buChar char="•"/>
              </a:pPr>
              <a:endParaRPr lang="pt-BR" sz="1200" dirty="0">
                <a:solidFill>
                  <a:schemeClr val="bg1"/>
                </a:solidFill>
                <a:latin typeface="Helvetica Light"/>
              </a:endParaRPr>
            </a:p>
            <a:p>
              <a:pPr marL="228600" indent="-228600">
                <a:lnSpc>
                  <a:spcPct val="150000"/>
                </a:lnSpc>
                <a:buFont typeface="Arial" panose="020B0604020202020204" pitchFamily="34" charset="0"/>
                <a:buChar char="•"/>
              </a:pPr>
              <a:endParaRPr lang="pt-BR" sz="1200" dirty="0">
                <a:solidFill>
                  <a:schemeClr val="bg1"/>
                </a:solidFill>
                <a:latin typeface="Helvetica Light"/>
              </a:endParaRPr>
            </a:p>
          </p:txBody>
        </p:sp>
        <p:sp>
          <p:nvSpPr>
            <p:cNvPr id="35" name="Retângulo 34"/>
            <p:cNvSpPr/>
            <p:nvPr/>
          </p:nvSpPr>
          <p:spPr>
            <a:xfrm>
              <a:off x="6235654" y="3328843"/>
              <a:ext cx="2880001" cy="2579048"/>
            </a:xfrm>
            <a:prstGeom prst="rect">
              <a:avLst/>
            </a:prstGeom>
          </p:spPr>
          <p:txBody>
            <a:bodyPr wrap="square">
              <a:spAutoFit/>
            </a:bodyPr>
            <a:lstStyle/>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Acompanhe o andamento dos processos</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Monitore atrasos</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Cobre atrasos automaticamente</a:t>
              </a:r>
            </a:p>
            <a:p>
              <a:pPr marL="228600" indent="-228600">
                <a:lnSpc>
                  <a:spcPct val="150000"/>
                </a:lnSpc>
                <a:buFont typeface="Arial" panose="020B0604020202020204" pitchFamily="34" charset="0"/>
                <a:buChar char="•"/>
              </a:pPr>
              <a:r>
                <a:rPr lang="pt-BR" sz="1200" dirty="0">
                  <a:solidFill>
                    <a:schemeClr val="bg1"/>
                  </a:solidFill>
                  <a:latin typeface="Helvetica Light"/>
                  <a:cs typeface="Arial" panose="020B0604020202020204" pitchFamily="34" charset="0"/>
                </a:rPr>
                <a:t>Notifique tarefas pendentes</a:t>
              </a:r>
              <a:endParaRPr lang="pt-BR" sz="1200" dirty="0">
                <a:solidFill>
                  <a:schemeClr val="bg1"/>
                </a:solidFill>
                <a:latin typeface="Helvetica Light"/>
              </a:endParaRPr>
            </a:p>
          </p:txBody>
        </p:sp>
        <p:sp>
          <p:nvSpPr>
            <p:cNvPr id="36" name="Retângulo 35"/>
            <p:cNvSpPr/>
            <p:nvPr/>
          </p:nvSpPr>
          <p:spPr>
            <a:xfrm>
              <a:off x="9115655" y="3328843"/>
              <a:ext cx="2679696" cy="2930736"/>
            </a:xfrm>
            <a:prstGeom prst="rect">
              <a:avLst/>
            </a:prstGeom>
          </p:spPr>
          <p:txBody>
            <a:bodyPr wrap="square">
              <a:spAutoFit/>
            </a:bodyPr>
            <a:lstStyle/>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Acompanhe a performance da sua equipe</a:t>
              </a:r>
            </a:p>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Identifique gargalos</a:t>
              </a:r>
            </a:p>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Extraia indicadores</a:t>
              </a:r>
            </a:p>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Verifique a performance individual dos usuários</a:t>
              </a:r>
            </a:p>
            <a:p>
              <a:pPr marL="228600" indent="-228600" fontAlgn="base">
                <a:lnSpc>
                  <a:spcPct val="150000"/>
                </a:lnSpc>
                <a:spcBef>
                  <a:spcPct val="0"/>
                </a:spcBef>
                <a:spcAft>
                  <a:spcPct val="0"/>
                </a:spcAft>
                <a:buFont typeface="Arial" panose="020B0604020202020204" pitchFamily="34" charset="0"/>
                <a:buChar char="•"/>
                <a:defRPr/>
              </a:pPr>
              <a:endParaRPr lang="pt-BR" sz="1200" dirty="0">
                <a:solidFill>
                  <a:schemeClr val="bg1"/>
                </a:solidFill>
                <a:latin typeface="Helvetica Light"/>
              </a:endParaRPr>
            </a:p>
          </p:txBody>
        </p:sp>
        <p:pic>
          <p:nvPicPr>
            <p:cNvPr id="37" name="Imagem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819" y="2856471"/>
              <a:ext cx="456105" cy="456105"/>
            </a:xfrm>
            <a:prstGeom prst="rect">
              <a:avLst/>
            </a:prstGeom>
          </p:spPr>
        </p:pic>
        <p:pic>
          <p:nvPicPr>
            <p:cNvPr id="38" name="Imagem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2407" y="2856471"/>
              <a:ext cx="456105" cy="456105"/>
            </a:xfrm>
            <a:prstGeom prst="rect">
              <a:avLst/>
            </a:prstGeom>
          </p:spPr>
        </p:pic>
        <p:pic>
          <p:nvPicPr>
            <p:cNvPr id="39" name="Imagem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9974" y="2856471"/>
              <a:ext cx="456105" cy="456105"/>
            </a:xfrm>
            <a:prstGeom prst="rect">
              <a:avLst/>
            </a:prstGeom>
          </p:spPr>
        </p:pic>
        <p:pic>
          <p:nvPicPr>
            <p:cNvPr id="40" name="Imagem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0113" y="2856471"/>
              <a:ext cx="456105" cy="456105"/>
            </a:xfrm>
            <a:prstGeom prst="rect">
              <a:avLst/>
            </a:prstGeom>
          </p:spPr>
        </p:pic>
        <p:sp>
          <p:nvSpPr>
            <p:cNvPr id="41" name="Retângulo 40"/>
            <p:cNvSpPr/>
            <p:nvPr/>
          </p:nvSpPr>
          <p:spPr>
            <a:xfrm>
              <a:off x="12172951" y="1813269"/>
              <a:ext cx="1844201" cy="468919"/>
            </a:xfrm>
            <a:prstGeom prst="rect">
              <a:avLst/>
            </a:prstGeom>
          </p:spPr>
          <p:txBody>
            <a:bodyPr wrap="square">
              <a:spAutoFit/>
            </a:bodyPr>
            <a:lstStyle/>
            <a:p>
              <a:pPr algn="ctr"/>
              <a:r>
                <a:rPr lang="pt-BR" b="1" dirty="0">
                  <a:solidFill>
                    <a:srgbClr val="8FAADC"/>
                  </a:solidFill>
                  <a:latin typeface="Helvetica Light"/>
                </a:rPr>
                <a:t>OTIMIZE</a:t>
              </a:r>
            </a:p>
          </p:txBody>
        </p:sp>
        <p:sp>
          <p:nvSpPr>
            <p:cNvPr id="42" name="Retângulo Arredondado 41"/>
            <p:cNvSpPr/>
            <p:nvPr/>
          </p:nvSpPr>
          <p:spPr>
            <a:xfrm>
              <a:off x="11335583" y="2264078"/>
              <a:ext cx="3123896" cy="484521"/>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latin typeface="Helvetica Light"/>
              </a:endParaRPr>
            </a:p>
          </p:txBody>
        </p:sp>
        <p:sp>
          <p:nvSpPr>
            <p:cNvPr id="43" name="Retângulo 42"/>
            <p:cNvSpPr/>
            <p:nvPr/>
          </p:nvSpPr>
          <p:spPr>
            <a:xfrm>
              <a:off x="11795350" y="3332757"/>
              <a:ext cx="2605297" cy="1875672"/>
            </a:xfrm>
            <a:prstGeom prst="rect">
              <a:avLst/>
            </a:prstGeom>
          </p:spPr>
          <p:txBody>
            <a:bodyPr wrap="square">
              <a:spAutoFit/>
            </a:bodyPr>
            <a:lstStyle/>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Ajuste seus processos</a:t>
              </a:r>
            </a:p>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Redefina processos</a:t>
              </a:r>
            </a:p>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Defina novas </a:t>
              </a:r>
              <a:r>
                <a:rPr lang="pt-BR" sz="1200" dirty="0" err="1">
                  <a:solidFill>
                    <a:schemeClr val="bg1"/>
                  </a:solidFill>
                  <a:latin typeface="Helvetica Light"/>
                </a:rPr>
                <a:t>tarfas</a:t>
              </a:r>
              <a:endParaRPr lang="pt-BR" sz="1200" dirty="0">
                <a:solidFill>
                  <a:schemeClr val="bg1"/>
                </a:solidFill>
                <a:latin typeface="Helvetica Light"/>
              </a:endParaRPr>
            </a:p>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Redefina prazos (</a:t>
              </a:r>
              <a:r>
                <a:rPr lang="pt-BR" sz="1200" dirty="0" err="1">
                  <a:solidFill>
                    <a:schemeClr val="bg1"/>
                  </a:solidFill>
                  <a:latin typeface="Helvetica Light"/>
                </a:rPr>
                <a:t>SLAs</a:t>
              </a:r>
              <a:r>
                <a:rPr lang="pt-BR" sz="1200" dirty="0">
                  <a:solidFill>
                    <a:schemeClr val="bg1"/>
                  </a:solidFill>
                  <a:latin typeface="Helvetica Light"/>
                </a:rPr>
                <a:t>)</a:t>
              </a:r>
            </a:p>
            <a:p>
              <a:pPr marL="228600" indent="-228600" fontAlgn="base">
                <a:lnSpc>
                  <a:spcPct val="150000"/>
                </a:lnSpc>
                <a:spcBef>
                  <a:spcPct val="0"/>
                </a:spcBef>
                <a:spcAft>
                  <a:spcPct val="0"/>
                </a:spcAft>
                <a:buFont typeface="Arial" panose="020B0604020202020204" pitchFamily="34" charset="0"/>
                <a:buChar char="•"/>
                <a:defRPr/>
              </a:pPr>
              <a:r>
                <a:rPr lang="pt-BR" sz="1200" dirty="0">
                  <a:solidFill>
                    <a:schemeClr val="bg1"/>
                  </a:solidFill>
                  <a:latin typeface="Helvetica Light"/>
                </a:rPr>
                <a:t>Altere  executores</a:t>
              </a:r>
            </a:p>
          </p:txBody>
        </p:sp>
        <p:pic>
          <p:nvPicPr>
            <p:cNvPr id="44" name="Imagem 43"/>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2866999" y="2856471"/>
              <a:ext cx="456105" cy="456105"/>
            </a:xfrm>
            <a:prstGeom prst="rect">
              <a:avLst/>
            </a:prstGeom>
          </p:spPr>
        </p:pic>
      </p:grpSp>
      <p:pic>
        <p:nvPicPr>
          <p:cNvPr id="47" name="Imagem 46"/>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48" name="Shape 223"/>
          <p:cNvSpPr txBox="1"/>
          <p:nvPr/>
        </p:nvSpPr>
        <p:spPr>
          <a:xfrm>
            <a:off x="437190" y="1146229"/>
            <a:ext cx="5811236" cy="648850"/>
          </a:xfrm>
          <a:prstGeom prst="rect">
            <a:avLst/>
          </a:prstGeom>
          <a:noFill/>
          <a:ln>
            <a:noFill/>
          </a:ln>
        </p:spPr>
        <p:txBody>
          <a:bodyPr spcFirstLastPara="1" wrap="square" lIns="0" tIns="0" rIns="0" bIns="0" numCol="1" spcCol="360000" anchor="t" anchorCtr="0">
            <a:noAutofit/>
          </a:bodyPr>
          <a:lstStyle/>
          <a:p>
            <a:pPr marL="114300" lvl="0">
              <a:buClr>
                <a:schemeClr val="bg1"/>
              </a:buClr>
              <a:buSzPts val="1800"/>
              <a:defRPr/>
            </a:pPr>
            <a:r>
              <a:rPr lang="pt-BR" sz="2400" b="1" dirty="0">
                <a:solidFill>
                  <a:schemeClr val="bg1"/>
                </a:solidFill>
                <a:latin typeface="Trebuchet MS" panose="020B0603020202020204" pitchFamily="34" charset="0"/>
                <a:cs typeface="Segoe UI" panose="020B0502040204020203" pitchFamily="34" charset="0"/>
              </a:rPr>
              <a:t>Solução intuitiva</a:t>
            </a:r>
            <a:endParaRPr lang="pt-BR" sz="8000" b="1" dirty="0">
              <a:solidFill>
                <a:schemeClr val="bg1"/>
              </a:solidFill>
              <a:latin typeface="Trebuchet MS" panose="020B0603020202020204" pitchFamily="34" charset="0"/>
              <a:cs typeface="Segoe UI" panose="020B0502040204020203" pitchFamily="34" charset="0"/>
            </a:endParaRPr>
          </a:p>
        </p:txBody>
      </p:sp>
    </p:spTree>
    <p:extLst>
      <p:ext uri="{BB962C8B-B14F-4D97-AF65-F5344CB8AC3E}">
        <p14:creationId xmlns:p14="http://schemas.microsoft.com/office/powerpoint/2010/main" val="7678889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500" y="1047432"/>
            <a:ext cx="4102168" cy="338772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Pesquisa de Contratos</a:t>
            </a:r>
            <a:endParaRPr lang="pt-BR" sz="1400" dirty="0">
              <a:solidFill>
                <a:schemeClr val="bg1"/>
              </a:solidFill>
            </a:endParaRPr>
          </a:p>
          <a:p>
            <a:pPr algn="just"/>
            <a:endParaRPr lang="pt-BR" sz="1400" dirty="0">
              <a:solidFill>
                <a:schemeClr val="bg1"/>
              </a:solidFill>
            </a:endParaRPr>
          </a:p>
          <a:p>
            <a:pPr algn="just"/>
            <a:r>
              <a:rPr lang="pt-BR" sz="1400" dirty="0">
                <a:solidFill>
                  <a:schemeClr val="bg1"/>
                </a:solidFill>
              </a:rPr>
              <a:t>Para efetuar a pesquisa de processo existem duas maneiras.</a:t>
            </a:r>
          </a:p>
          <a:p>
            <a:pPr algn="just"/>
            <a:r>
              <a:rPr lang="pt-BR" sz="1400" dirty="0">
                <a:solidFill>
                  <a:schemeClr val="bg1"/>
                </a:solidFill>
              </a:rPr>
              <a:t>1- </a:t>
            </a:r>
            <a:r>
              <a:rPr lang="pt-PT" sz="1400" dirty="0">
                <a:solidFill>
                  <a:schemeClr val="bg1"/>
                </a:solidFill>
              </a:rPr>
              <a:t>Clicando no ícone de “</a:t>
            </a:r>
            <a:r>
              <a:rPr lang="pt-PT" sz="1400" b="1" dirty="0">
                <a:solidFill>
                  <a:schemeClr val="bg1"/>
                </a:solidFill>
              </a:rPr>
              <a:t>Pesquisa</a:t>
            </a:r>
            <a:r>
              <a:rPr lang="pt-PT" sz="1400" dirty="0">
                <a:solidFill>
                  <a:schemeClr val="bg1"/>
                </a:solidFill>
              </a:rPr>
              <a:t>” na página principal.</a:t>
            </a:r>
            <a:r>
              <a:rPr lang="pt-BR" sz="1400" dirty="0">
                <a:solidFill>
                  <a:schemeClr val="bg1"/>
                </a:solidFill>
              </a:rPr>
              <a:t> </a:t>
            </a:r>
          </a:p>
          <a:p>
            <a:pPr algn="just"/>
            <a:r>
              <a:rPr lang="pt-BR" sz="1400" dirty="0">
                <a:solidFill>
                  <a:schemeClr val="bg1"/>
                </a:solidFill>
              </a:rPr>
              <a:t>2- </a:t>
            </a:r>
            <a:r>
              <a:rPr lang="pt-PT" sz="1400" dirty="0">
                <a:solidFill>
                  <a:schemeClr val="bg1"/>
                </a:solidFill>
              </a:rPr>
              <a:t>Clicando no botão de “</a:t>
            </a:r>
            <a:r>
              <a:rPr lang="pt-PT" sz="1400" b="1" dirty="0">
                <a:solidFill>
                  <a:schemeClr val="bg1"/>
                </a:solidFill>
              </a:rPr>
              <a:t>Pesquisa</a:t>
            </a:r>
            <a:r>
              <a:rPr lang="pt-PT" sz="1400" dirty="0">
                <a:solidFill>
                  <a:schemeClr val="bg1"/>
                </a:solidFill>
              </a:rPr>
              <a:t>” no menu lateral. </a:t>
            </a:r>
            <a:endParaRPr lang="pt-BR" sz="1400" dirty="0">
              <a:solidFill>
                <a:schemeClr val="bg1"/>
              </a:solidFill>
            </a:endParaRPr>
          </a:p>
          <a:p>
            <a:endParaRPr lang="pt-BR" sz="1400" dirty="0">
              <a:solidFill>
                <a:schemeClr val="bg1"/>
              </a:solidFill>
            </a:endParaRPr>
          </a:p>
          <a:p>
            <a:r>
              <a:rPr lang="pt-PT" sz="1400" dirty="0">
                <a:solidFill>
                  <a:schemeClr val="bg1"/>
                </a:solidFill>
              </a:rPr>
              <a:t> </a:t>
            </a:r>
            <a:endParaRPr lang="pt-BR"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A689A2F1-4CE2-4367-B9F2-B9E5031809C3}"/>
              </a:ext>
            </a:extLst>
          </p:cNvPr>
          <p:cNvPicPr>
            <a:picLocks noChangeAspect="1"/>
          </p:cNvPicPr>
          <p:nvPr/>
        </p:nvPicPr>
        <p:blipFill>
          <a:blip r:embed="rId5"/>
          <a:stretch>
            <a:fillRect/>
          </a:stretch>
        </p:blipFill>
        <p:spPr>
          <a:xfrm>
            <a:off x="4717236" y="1228823"/>
            <a:ext cx="7003508" cy="3024941"/>
          </a:xfrm>
          <a:prstGeom prst="rect">
            <a:avLst/>
          </a:prstGeom>
        </p:spPr>
      </p:pic>
      <p:sp>
        <p:nvSpPr>
          <p:cNvPr id="6" name="Retângulo 5">
            <a:extLst>
              <a:ext uri="{FF2B5EF4-FFF2-40B4-BE49-F238E27FC236}">
                <a16:creationId xmlns:a16="http://schemas.microsoft.com/office/drawing/2014/main" id="{887BEE01-F1D4-4DD6-B95A-93309B25FB8A}"/>
              </a:ext>
            </a:extLst>
          </p:cNvPr>
          <p:cNvSpPr/>
          <p:nvPr/>
        </p:nvSpPr>
        <p:spPr>
          <a:xfrm>
            <a:off x="4712548" y="1897001"/>
            <a:ext cx="1118410" cy="5186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C1A75199-067F-4189-8288-590B4D55E7C4}"/>
              </a:ext>
            </a:extLst>
          </p:cNvPr>
          <p:cNvSpPr/>
          <p:nvPr/>
        </p:nvSpPr>
        <p:spPr>
          <a:xfrm>
            <a:off x="5941169" y="1910611"/>
            <a:ext cx="901148" cy="6228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48959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4201462"/>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Pesquisa de Contratos</a:t>
            </a:r>
            <a:endParaRPr lang="pt-BR" sz="1400" dirty="0">
              <a:solidFill>
                <a:schemeClr val="bg1"/>
              </a:solidFill>
            </a:endParaRPr>
          </a:p>
          <a:p>
            <a:pPr algn="just"/>
            <a:endParaRPr lang="pt-BR" sz="1400" dirty="0">
              <a:solidFill>
                <a:schemeClr val="bg1"/>
              </a:solidFill>
            </a:endParaRPr>
          </a:p>
          <a:p>
            <a:pPr algn="just"/>
            <a:r>
              <a:rPr lang="pt-PT" sz="1400" dirty="0">
                <a:solidFill>
                  <a:schemeClr val="bg1"/>
                </a:solidFill>
              </a:rPr>
              <a:t>Na aba da (Pesquisa Avançada) é possível utilizar todos os dados indexadores para localizar um determinado contrato.</a:t>
            </a:r>
            <a:endParaRPr lang="pt-BR" sz="1400" dirty="0">
              <a:solidFill>
                <a:schemeClr val="bg1"/>
              </a:solidFill>
            </a:endParaRPr>
          </a:p>
          <a:p>
            <a:pPr algn="just"/>
            <a:r>
              <a:rPr lang="pt-BR" sz="1400" dirty="0">
                <a:solidFill>
                  <a:schemeClr val="bg1"/>
                </a:solidFill>
              </a:rPr>
              <a:t>No exemplo abaixo estamos pesquisando um contrato cuja Unidade é “</a:t>
            </a:r>
            <a:r>
              <a:rPr lang="pt-BR" sz="1400" b="1" dirty="0">
                <a:solidFill>
                  <a:schemeClr val="bg1"/>
                </a:solidFill>
              </a:rPr>
              <a:t>UNIDADE SÃO PAULO</a:t>
            </a:r>
            <a:r>
              <a:rPr lang="pt-BR" sz="1400" dirty="0">
                <a:solidFill>
                  <a:schemeClr val="bg1"/>
                </a:solidFill>
              </a:rPr>
              <a:t>”, e o tipo é “</a:t>
            </a:r>
            <a:r>
              <a:rPr lang="pt-BR" sz="1400" b="1" dirty="0">
                <a:solidFill>
                  <a:schemeClr val="bg1"/>
                </a:solidFill>
              </a:rPr>
              <a:t>CIRCULAR DE OFERTA DE FRANQUIA</a:t>
            </a:r>
            <a:r>
              <a:rPr lang="pt-BR" sz="1400" dirty="0">
                <a:solidFill>
                  <a:schemeClr val="bg1"/>
                </a:solidFill>
              </a:rPr>
              <a:t>” e com os status de “</a:t>
            </a:r>
            <a:r>
              <a:rPr lang="pt-BR" sz="1400" b="1" dirty="0">
                <a:solidFill>
                  <a:schemeClr val="bg1"/>
                </a:solidFill>
              </a:rPr>
              <a:t>ATIVO</a:t>
            </a:r>
            <a:r>
              <a:rPr lang="pt-BR" sz="1400" dirty="0">
                <a:solidFill>
                  <a:schemeClr val="bg1"/>
                </a:solidFill>
              </a:rPr>
              <a:t>” e “</a:t>
            </a:r>
            <a:r>
              <a:rPr lang="pt-BR" sz="1400" b="1" dirty="0">
                <a:solidFill>
                  <a:schemeClr val="bg1"/>
                </a:solidFill>
              </a:rPr>
              <a:t>EM</a:t>
            </a:r>
            <a:r>
              <a:rPr lang="pt-BR" sz="1400" dirty="0">
                <a:solidFill>
                  <a:schemeClr val="bg1"/>
                </a:solidFill>
              </a:rPr>
              <a:t> </a:t>
            </a:r>
            <a:r>
              <a:rPr lang="pt-BR" sz="1400" b="1" dirty="0">
                <a:solidFill>
                  <a:schemeClr val="bg1"/>
                </a:solidFill>
              </a:rPr>
              <a:t>WORKFLOW</a:t>
            </a:r>
            <a:r>
              <a:rPr lang="pt-BR" sz="1400" dirty="0">
                <a:solidFill>
                  <a:schemeClr val="bg1"/>
                </a:solidFill>
              </a:rPr>
              <a:t>”.</a:t>
            </a:r>
          </a:p>
          <a:p>
            <a:r>
              <a:rPr lang="pt-PT" sz="1400" dirty="0">
                <a:solidFill>
                  <a:schemeClr val="bg1"/>
                </a:solidFill>
              </a:rPr>
              <a:t> </a:t>
            </a:r>
            <a:endParaRPr lang="pt-BR"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F2009A9D-5A66-4774-9D2F-FE878874C36F}"/>
              </a:ext>
            </a:extLst>
          </p:cNvPr>
          <p:cNvPicPr>
            <a:picLocks noChangeAspect="1"/>
          </p:cNvPicPr>
          <p:nvPr/>
        </p:nvPicPr>
        <p:blipFill>
          <a:blip r:embed="rId5"/>
          <a:stretch>
            <a:fillRect/>
          </a:stretch>
        </p:blipFill>
        <p:spPr>
          <a:xfrm>
            <a:off x="5044611" y="1173708"/>
            <a:ext cx="6676133" cy="3241562"/>
          </a:xfrm>
          <a:prstGeom prst="rect">
            <a:avLst/>
          </a:prstGeom>
        </p:spPr>
      </p:pic>
    </p:spTree>
    <p:extLst>
      <p:ext uri="{BB962C8B-B14F-4D97-AF65-F5344CB8AC3E}">
        <p14:creationId xmlns:p14="http://schemas.microsoft.com/office/powerpoint/2010/main" val="1986748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2"/>
            <a:ext cx="4429545" cy="4201462"/>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Pesquisa de Contratos</a:t>
            </a:r>
            <a:endParaRPr lang="pt-BR" sz="1400" dirty="0">
              <a:solidFill>
                <a:schemeClr val="bg1"/>
              </a:solidFill>
            </a:endParaRPr>
          </a:p>
          <a:p>
            <a:pPr algn="just"/>
            <a:endParaRPr lang="pt-BR" sz="1400" dirty="0">
              <a:solidFill>
                <a:schemeClr val="bg1"/>
              </a:solidFill>
            </a:endParaRPr>
          </a:p>
          <a:p>
            <a:pPr algn="just"/>
            <a:r>
              <a:rPr lang="pt-BR" sz="1400" dirty="0">
                <a:solidFill>
                  <a:schemeClr val="bg1"/>
                </a:solidFill>
              </a:rPr>
              <a:t>Nas abas Dados Complementares e Período também há filtros de pesquisa por exemplo é possível selecionar o formulário como filtro da pesquisa também na aba de Dados Complementares e na de Período escolher a data da qual queira filtrar o período e colocar o período escolhendo as datas inicio e fim do período. </a:t>
            </a:r>
          </a:p>
          <a:p>
            <a:pPr algn="just"/>
            <a:r>
              <a:rPr lang="pt-BR" sz="1400" dirty="0">
                <a:solidFill>
                  <a:schemeClr val="bg1"/>
                </a:solidFill>
              </a:rPr>
              <a:t>No exemplo que estamos fazendo não utilizamos.</a:t>
            </a:r>
          </a:p>
          <a:p>
            <a:pPr algn="just"/>
            <a:r>
              <a:rPr lang="pt-PT" sz="1400" dirty="0">
                <a:solidFill>
                  <a:schemeClr val="bg1"/>
                </a:solidFill>
              </a:rPr>
              <a:t>Após inserir todos os critérios desejados do seu filtro, clique no botão </a:t>
            </a:r>
            <a:r>
              <a:rPr lang="pt-BR" sz="1400" dirty="0">
                <a:solidFill>
                  <a:schemeClr val="bg1"/>
                </a:solidFill>
              </a:rPr>
              <a:t>“</a:t>
            </a:r>
            <a:r>
              <a:rPr lang="pt-BR" sz="1400" b="1" dirty="0">
                <a:solidFill>
                  <a:schemeClr val="bg1"/>
                </a:solidFill>
              </a:rPr>
              <a:t>Pesquisar”</a:t>
            </a:r>
            <a:r>
              <a:rPr lang="pt-BR" sz="1400" dirty="0">
                <a:solidFill>
                  <a:schemeClr val="bg1"/>
                </a:solidFill>
              </a:rPr>
              <a:t>.</a:t>
            </a: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A5122825-600B-42BF-AE96-100C626EBA92}"/>
              </a:ext>
            </a:extLst>
          </p:cNvPr>
          <p:cNvPicPr>
            <a:picLocks noChangeAspect="1"/>
          </p:cNvPicPr>
          <p:nvPr/>
        </p:nvPicPr>
        <p:blipFill>
          <a:blip r:embed="rId5"/>
          <a:stretch>
            <a:fillRect/>
          </a:stretch>
        </p:blipFill>
        <p:spPr>
          <a:xfrm>
            <a:off x="4892726" y="640814"/>
            <a:ext cx="6813435" cy="3227154"/>
          </a:xfrm>
          <a:prstGeom prst="rect">
            <a:avLst/>
          </a:prstGeom>
        </p:spPr>
      </p:pic>
      <p:pic>
        <p:nvPicPr>
          <p:cNvPr id="7" name="Imagem 6">
            <a:extLst>
              <a:ext uri="{FF2B5EF4-FFF2-40B4-BE49-F238E27FC236}">
                <a16:creationId xmlns:a16="http://schemas.microsoft.com/office/drawing/2014/main" id="{A95E2055-CC50-4329-8E54-22D0FE361788}"/>
              </a:ext>
            </a:extLst>
          </p:cNvPr>
          <p:cNvPicPr>
            <a:picLocks noChangeAspect="1"/>
          </p:cNvPicPr>
          <p:nvPr/>
        </p:nvPicPr>
        <p:blipFill>
          <a:blip r:embed="rId6"/>
          <a:stretch>
            <a:fillRect/>
          </a:stretch>
        </p:blipFill>
        <p:spPr>
          <a:xfrm>
            <a:off x="4853322" y="2985716"/>
            <a:ext cx="6923389" cy="3111977"/>
          </a:xfrm>
          <a:prstGeom prst="rect">
            <a:avLst/>
          </a:prstGeom>
        </p:spPr>
      </p:pic>
      <p:sp>
        <p:nvSpPr>
          <p:cNvPr id="11" name="Retângulo 10">
            <a:extLst>
              <a:ext uri="{FF2B5EF4-FFF2-40B4-BE49-F238E27FC236}">
                <a16:creationId xmlns:a16="http://schemas.microsoft.com/office/drawing/2014/main" id="{C01B7174-E089-417D-9472-74537BA76B4B}"/>
              </a:ext>
            </a:extLst>
          </p:cNvPr>
          <p:cNvSpPr/>
          <p:nvPr/>
        </p:nvSpPr>
        <p:spPr>
          <a:xfrm flipV="1">
            <a:off x="6037986" y="5359686"/>
            <a:ext cx="509516" cy="1774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41190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523461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Pesquisa de Contratos</a:t>
            </a:r>
            <a:endParaRPr lang="pt-BR" sz="1400" dirty="0">
              <a:solidFill>
                <a:schemeClr val="bg1"/>
              </a:solidFill>
            </a:endParaRPr>
          </a:p>
          <a:p>
            <a:pPr algn="just"/>
            <a:endParaRPr lang="pt-BR" sz="1400" dirty="0">
              <a:solidFill>
                <a:schemeClr val="bg1"/>
              </a:solidFill>
            </a:endParaRPr>
          </a:p>
          <a:p>
            <a:pPr algn="just"/>
            <a:r>
              <a:rPr lang="pt-BR" sz="1400" dirty="0">
                <a:solidFill>
                  <a:schemeClr val="bg1"/>
                </a:solidFill>
              </a:rPr>
              <a:t>Após clicar no botão “</a:t>
            </a:r>
            <a:r>
              <a:rPr lang="pt-BR" sz="1400" b="1" dirty="0">
                <a:solidFill>
                  <a:schemeClr val="bg1"/>
                </a:solidFill>
              </a:rPr>
              <a:t>Pesquisar”</a:t>
            </a:r>
            <a:r>
              <a:rPr lang="pt-BR" sz="1400" dirty="0">
                <a:solidFill>
                  <a:schemeClr val="bg1"/>
                </a:solidFill>
              </a:rPr>
              <a:t>, o sistema localizou os registros conforme o filtro preenchido. </a:t>
            </a:r>
          </a:p>
          <a:p>
            <a:pPr algn="just"/>
            <a:r>
              <a:rPr lang="pt-PT" sz="1400" dirty="0">
                <a:solidFill>
                  <a:schemeClr val="bg1"/>
                </a:solidFill>
              </a:rPr>
              <a:t>Após os contratos serem listados no Resultado da Pesquisa, além da exibição dos critérios de pesquisa, também é possível ver o Arquivo, Número Net, Código,</a:t>
            </a:r>
            <a:r>
              <a:rPr lang="pt-BR" sz="1400" dirty="0">
                <a:solidFill>
                  <a:schemeClr val="bg1"/>
                </a:solidFill>
              </a:rPr>
              <a:t> </a:t>
            </a:r>
            <a:r>
              <a:rPr lang="pt-PT" sz="1400" dirty="0">
                <a:solidFill>
                  <a:schemeClr val="bg1"/>
                </a:solidFill>
              </a:rPr>
              <a:t>Título, Versão, Data de cadastro e Status referentes a cada contrato.</a:t>
            </a:r>
          </a:p>
          <a:p>
            <a:pPr algn="just"/>
            <a:r>
              <a:rPr lang="pt-PT" sz="1400" dirty="0">
                <a:solidFill>
                  <a:schemeClr val="bg1"/>
                </a:solidFill>
              </a:rPr>
              <a:t>Ao clicar no botão “+” que se encontra na frente de cada contrato, é possivel visualizar o workflow e os anexos referentes a aquele contrato.</a:t>
            </a:r>
          </a:p>
          <a:p>
            <a:pPr algn="just"/>
            <a:r>
              <a:rPr lang="pt-PT" sz="1400" dirty="0">
                <a:solidFill>
                  <a:schemeClr val="bg1"/>
                </a:solidFill>
              </a:rPr>
              <a:t>No caso do Anexo é possivel cadastrar um Anexo ao Contrato clicando no botão “+” que se encontra após expandir-lo.</a:t>
            </a:r>
          </a:p>
          <a:p>
            <a:pPr algn="just"/>
            <a:r>
              <a:rPr lang="pt-PT" sz="1400" dirty="0">
                <a:solidFill>
                  <a:schemeClr val="bg1"/>
                </a:solidFill>
              </a:rPr>
              <a:t>No caso do Workflow é possivel ter as informações do andamento do contrato, pelo fluxo bpm, estruturado e as assinaturas.</a:t>
            </a:r>
          </a:p>
          <a:p>
            <a:pPr algn="just"/>
            <a:endParaRPr lang="pt-BR"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1C6418DB-4910-4097-A809-BE17FA1AC43F}"/>
              </a:ext>
            </a:extLst>
          </p:cNvPr>
          <p:cNvPicPr>
            <a:picLocks noChangeAspect="1"/>
          </p:cNvPicPr>
          <p:nvPr/>
        </p:nvPicPr>
        <p:blipFill>
          <a:blip r:embed="rId5"/>
          <a:stretch>
            <a:fillRect/>
          </a:stretch>
        </p:blipFill>
        <p:spPr>
          <a:xfrm>
            <a:off x="5044611" y="1019741"/>
            <a:ext cx="6405861" cy="2829612"/>
          </a:xfrm>
          <a:prstGeom prst="rect">
            <a:avLst/>
          </a:prstGeom>
        </p:spPr>
      </p:pic>
      <p:pic>
        <p:nvPicPr>
          <p:cNvPr id="6" name="Imagem 5">
            <a:extLst>
              <a:ext uri="{FF2B5EF4-FFF2-40B4-BE49-F238E27FC236}">
                <a16:creationId xmlns:a16="http://schemas.microsoft.com/office/drawing/2014/main" id="{2E4585EE-ADB4-4C72-B3C5-C8BC96646E1B}"/>
              </a:ext>
            </a:extLst>
          </p:cNvPr>
          <p:cNvPicPr>
            <a:picLocks noChangeAspect="1"/>
          </p:cNvPicPr>
          <p:nvPr/>
        </p:nvPicPr>
        <p:blipFill>
          <a:blip r:embed="rId6"/>
          <a:stretch>
            <a:fillRect/>
          </a:stretch>
        </p:blipFill>
        <p:spPr>
          <a:xfrm>
            <a:off x="5172924" y="2703492"/>
            <a:ext cx="6718577" cy="3276990"/>
          </a:xfrm>
          <a:prstGeom prst="rect">
            <a:avLst/>
          </a:prstGeom>
        </p:spPr>
      </p:pic>
    </p:spTree>
    <p:extLst>
      <p:ext uri="{BB962C8B-B14F-4D97-AF65-F5344CB8AC3E}">
        <p14:creationId xmlns:p14="http://schemas.microsoft.com/office/powerpoint/2010/main" val="1288822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439146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BR" sz="1400" dirty="0">
              <a:solidFill>
                <a:schemeClr val="bg1"/>
              </a:solidFill>
            </a:endParaRPr>
          </a:p>
          <a:p>
            <a:pPr algn="just"/>
            <a:r>
              <a:rPr lang="pt-PT" sz="1400" dirty="0">
                <a:solidFill>
                  <a:schemeClr val="bg1"/>
                </a:solidFill>
              </a:rPr>
              <a:t>O menu de opções do contrato será exibido ao clicar sobre a seta ao lado o título do contrato. </a:t>
            </a:r>
          </a:p>
          <a:p>
            <a:pPr algn="just"/>
            <a:endParaRPr lang="pt-PT" sz="1400" dirty="0">
              <a:solidFill>
                <a:schemeClr val="bg1"/>
              </a:solidFill>
            </a:endParaRPr>
          </a:p>
          <a:p>
            <a:pPr algn="just"/>
            <a:r>
              <a:rPr lang="pt-PT" sz="1400" dirty="0">
                <a:solidFill>
                  <a:schemeClr val="bg1"/>
                </a:solidFill>
              </a:rPr>
              <a:t>° </a:t>
            </a:r>
            <a:r>
              <a:rPr lang="pt-PT" sz="1400" b="1" dirty="0">
                <a:solidFill>
                  <a:schemeClr val="bg1"/>
                </a:solidFill>
              </a:rPr>
              <a:t>Descartar </a:t>
            </a:r>
            <a:endParaRPr lang="pt-BR" sz="1400" dirty="0">
              <a:solidFill>
                <a:schemeClr val="bg1"/>
              </a:solidFill>
            </a:endParaRPr>
          </a:p>
          <a:p>
            <a:pPr algn="just"/>
            <a:r>
              <a:rPr lang="pt-PT" sz="1400" dirty="0">
                <a:solidFill>
                  <a:schemeClr val="bg1"/>
                </a:solidFill>
              </a:rPr>
              <a:t>Ao clicar em descarte o contrato some da pesquisa de contrato e vai para os </a:t>
            </a:r>
            <a:r>
              <a:rPr lang="pt-BR" sz="1400" dirty="0">
                <a:solidFill>
                  <a:schemeClr val="bg1"/>
                </a:solidFill>
              </a:rPr>
              <a:t>contratos </a:t>
            </a:r>
            <a:r>
              <a:rPr lang="pt-PT" sz="1400" dirty="0">
                <a:solidFill>
                  <a:schemeClr val="bg1"/>
                </a:solidFill>
              </a:rPr>
              <a:t>em descarte.</a:t>
            </a:r>
          </a:p>
          <a:p>
            <a:pPr algn="just"/>
            <a:endParaRPr lang="pt-PT" sz="1400" dirty="0">
              <a:solidFill>
                <a:schemeClr val="bg1"/>
              </a:solidFill>
            </a:endParaRPr>
          </a:p>
          <a:p>
            <a:pPr algn="just"/>
            <a:r>
              <a:rPr lang="pt-PT" sz="1400" dirty="0">
                <a:solidFill>
                  <a:schemeClr val="bg1"/>
                </a:solidFill>
              </a:rPr>
              <a:t>° </a:t>
            </a:r>
            <a:r>
              <a:rPr lang="pt-PT" sz="1400" b="1" dirty="0">
                <a:solidFill>
                  <a:schemeClr val="bg1"/>
                </a:solidFill>
              </a:rPr>
              <a:t>Detalhes </a:t>
            </a:r>
            <a:endParaRPr lang="pt-BR" sz="1400" dirty="0">
              <a:solidFill>
                <a:schemeClr val="bg1"/>
              </a:solidFill>
            </a:endParaRPr>
          </a:p>
          <a:p>
            <a:pPr algn="just"/>
            <a:r>
              <a:rPr lang="pt-PT" sz="1400" dirty="0">
                <a:solidFill>
                  <a:schemeClr val="bg1"/>
                </a:solidFill>
              </a:rPr>
              <a:t>Ao clicar em “detalhes” todos os dados preenchidos no Contrato vão aparecer.</a:t>
            </a:r>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3219A7B2-C825-47DE-966D-ACE357684655}"/>
              </a:ext>
            </a:extLst>
          </p:cNvPr>
          <p:cNvPicPr>
            <a:picLocks noChangeAspect="1"/>
          </p:cNvPicPr>
          <p:nvPr/>
        </p:nvPicPr>
        <p:blipFill>
          <a:blip r:embed="rId5"/>
          <a:stretch>
            <a:fillRect/>
          </a:stretch>
        </p:blipFill>
        <p:spPr>
          <a:xfrm>
            <a:off x="4987150" y="1393854"/>
            <a:ext cx="6729019" cy="3152198"/>
          </a:xfrm>
          <a:prstGeom prst="rect">
            <a:avLst/>
          </a:prstGeom>
        </p:spPr>
      </p:pic>
    </p:spTree>
    <p:extLst>
      <p:ext uri="{BB962C8B-B14F-4D97-AF65-F5344CB8AC3E}">
        <p14:creationId xmlns:p14="http://schemas.microsoft.com/office/powerpoint/2010/main" val="3908889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23619"/>
            <a:ext cx="4429545" cy="5709454"/>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BR" sz="1400" b="1" dirty="0">
                <a:solidFill>
                  <a:schemeClr val="bg1"/>
                </a:solidFill>
              </a:rPr>
              <a:t>° Revisar</a:t>
            </a:r>
          </a:p>
          <a:p>
            <a:pPr algn="just"/>
            <a:r>
              <a:rPr lang="pt-BR" sz="1400" dirty="0">
                <a:solidFill>
                  <a:schemeClr val="bg1"/>
                </a:solidFill>
              </a:rPr>
              <a:t>Ao clicar em “revisar” irá ser redirecionado a tela onde se encontra as informações do contrato que irão ser revisadas e ao finalizar há um botão laranja “Iniciar Revisão” que deve ser clicado para iniciar a revisão do contrato.</a:t>
            </a: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9615BD62-A4D9-46CC-B7E8-40FE585C40D1}"/>
              </a:ext>
            </a:extLst>
          </p:cNvPr>
          <p:cNvPicPr>
            <a:picLocks noChangeAspect="1"/>
          </p:cNvPicPr>
          <p:nvPr/>
        </p:nvPicPr>
        <p:blipFill>
          <a:blip r:embed="rId5"/>
          <a:stretch>
            <a:fillRect/>
          </a:stretch>
        </p:blipFill>
        <p:spPr>
          <a:xfrm>
            <a:off x="4987150" y="1393854"/>
            <a:ext cx="6729019" cy="3152198"/>
          </a:xfrm>
          <a:prstGeom prst="rect">
            <a:avLst/>
          </a:prstGeom>
        </p:spPr>
      </p:pic>
    </p:spTree>
    <p:extLst>
      <p:ext uri="{BB962C8B-B14F-4D97-AF65-F5344CB8AC3E}">
        <p14:creationId xmlns:p14="http://schemas.microsoft.com/office/powerpoint/2010/main" val="2398033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923694"/>
            <a:ext cx="4429545" cy="5709454"/>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PT" sz="1400" b="1" dirty="0">
                <a:solidFill>
                  <a:schemeClr val="bg1"/>
                </a:solidFill>
              </a:rPr>
              <a:t>° Tornar Histórico</a:t>
            </a:r>
          </a:p>
          <a:p>
            <a:pPr algn="just"/>
            <a:r>
              <a:rPr lang="pt-PT" sz="1400" dirty="0">
                <a:solidFill>
                  <a:schemeClr val="bg1"/>
                </a:solidFill>
              </a:rPr>
              <a:t>Ao selecionar esta opção o contrato referente torna-se histórico e para que este contrato seja encontrado deve-se pesquisar selecionando o status histórico.</a:t>
            </a:r>
          </a:p>
          <a:p>
            <a:pPr algn="just"/>
            <a:endParaRPr lang="pt-PT" sz="1400" dirty="0">
              <a:solidFill>
                <a:schemeClr val="bg1"/>
              </a:solidFill>
            </a:endParaRPr>
          </a:p>
          <a:p>
            <a:pPr algn="just"/>
            <a:r>
              <a:rPr lang="pt-PT" sz="1400" b="1" dirty="0">
                <a:solidFill>
                  <a:schemeClr val="bg1"/>
                </a:solidFill>
              </a:rPr>
              <a:t>° Transferir Unidade</a:t>
            </a:r>
            <a:endParaRPr lang="pt-BR" sz="1400" b="1" dirty="0">
              <a:solidFill>
                <a:schemeClr val="bg1"/>
              </a:solidFill>
            </a:endParaRPr>
          </a:p>
          <a:p>
            <a:r>
              <a:rPr lang="pt-BR" sz="1400" dirty="0">
                <a:solidFill>
                  <a:schemeClr val="bg1"/>
                </a:solidFill>
              </a:rPr>
              <a:t>Ao clicar é possível transferir o contrato para uma outra unidade.</a:t>
            </a: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3B9D0791-7128-4F59-862E-068C3868E186}"/>
              </a:ext>
            </a:extLst>
          </p:cNvPr>
          <p:cNvPicPr>
            <a:picLocks noChangeAspect="1"/>
          </p:cNvPicPr>
          <p:nvPr/>
        </p:nvPicPr>
        <p:blipFill>
          <a:blip r:embed="rId5"/>
          <a:stretch>
            <a:fillRect/>
          </a:stretch>
        </p:blipFill>
        <p:spPr>
          <a:xfrm>
            <a:off x="4987150" y="1393854"/>
            <a:ext cx="6729019" cy="3152198"/>
          </a:xfrm>
          <a:prstGeom prst="rect">
            <a:avLst/>
          </a:prstGeom>
        </p:spPr>
      </p:pic>
    </p:spTree>
    <p:extLst>
      <p:ext uri="{BB962C8B-B14F-4D97-AF65-F5344CB8AC3E}">
        <p14:creationId xmlns:p14="http://schemas.microsoft.com/office/powerpoint/2010/main" val="3953946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923694"/>
            <a:ext cx="4429545" cy="5709454"/>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BR" sz="1400" dirty="0">
                <a:solidFill>
                  <a:schemeClr val="bg1"/>
                </a:solidFill>
              </a:rPr>
              <a:t>Há também algumas opções dependendo do status do contrato, por exemplo:</a:t>
            </a:r>
          </a:p>
          <a:p>
            <a:pPr algn="just"/>
            <a:endParaRPr lang="pt-BR" sz="1400" dirty="0">
              <a:solidFill>
                <a:schemeClr val="bg1"/>
              </a:solidFill>
            </a:endParaRPr>
          </a:p>
          <a:p>
            <a:pPr algn="just"/>
            <a:r>
              <a:rPr lang="pt-PT" sz="1400" b="1" dirty="0">
                <a:solidFill>
                  <a:schemeClr val="bg1"/>
                </a:solidFill>
              </a:rPr>
              <a:t>° Restaurar</a:t>
            </a:r>
          </a:p>
          <a:p>
            <a:pPr algn="just"/>
            <a:r>
              <a:rPr lang="pt-BR" sz="1400" dirty="0">
                <a:solidFill>
                  <a:schemeClr val="bg1"/>
                </a:solidFill>
              </a:rPr>
              <a:t>Esta opção aparece para contratos em descarte, caso queira restaurar um contrato do qual foi descartado.</a:t>
            </a:r>
          </a:p>
          <a:p>
            <a:pPr algn="just"/>
            <a:endParaRPr lang="pt-BR" sz="1400" dirty="0">
              <a:solidFill>
                <a:schemeClr val="bg1"/>
              </a:solidFill>
            </a:endParaRPr>
          </a:p>
          <a:p>
            <a:pPr algn="just"/>
            <a:r>
              <a:rPr lang="pt-PT" sz="1400" b="1" dirty="0">
                <a:solidFill>
                  <a:schemeClr val="bg1"/>
                </a:solidFill>
              </a:rPr>
              <a:t>° Excluir</a:t>
            </a:r>
          </a:p>
          <a:p>
            <a:pPr algn="just"/>
            <a:r>
              <a:rPr lang="pt-BR" sz="1400" dirty="0">
                <a:solidFill>
                  <a:schemeClr val="bg1"/>
                </a:solidFill>
              </a:rPr>
              <a:t>Assim como o restaurar o excluir também só aparece para contratos em descarte, caso queira excluir o contrato definitivamente do sistema.</a:t>
            </a: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4B08EA67-E6B2-4188-8CC5-69D747E4922C}"/>
              </a:ext>
            </a:extLst>
          </p:cNvPr>
          <p:cNvPicPr>
            <a:picLocks noChangeAspect="1"/>
          </p:cNvPicPr>
          <p:nvPr/>
        </p:nvPicPr>
        <p:blipFill>
          <a:blip r:embed="rId5"/>
          <a:stretch>
            <a:fillRect/>
          </a:stretch>
        </p:blipFill>
        <p:spPr>
          <a:xfrm>
            <a:off x="5044611" y="1444616"/>
            <a:ext cx="6676133" cy="3218850"/>
          </a:xfrm>
          <a:prstGeom prst="rect">
            <a:avLst/>
          </a:prstGeom>
        </p:spPr>
      </p:pic>
    </p:spTree>
    <p:extLst>
      <p:ext uri="{BB962C8B-B14F-4D97-AF65-F5344CB8AC3E}">
        <p14:creationId xmlns:p14="http://schemas.microsoft.com/office/powerpoint/2010/main" val="2383964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923694"/>
            <a:ext cx="4429545" cy="5709454"/>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r>
              <a:rPr lang="pt-PT" sz="1400" b="1" dirty="0">
                <a:solidFill>
                  <a:schemeClr val="bg1"/>
                </a:solidFill>
              </a:rPr>
              <a:t>° Cancelar Fluxo</a:t>
            </a:r>
          </a:p>
          <a:p>
            <a:r>
              <a:rPr lang="pt-BR" sz="1400" dirty="0">
                <a:solidFill>
                  <a:schemeClr val="bg1"/>
                </a:solidFill>
              </a:rPr>
              <a:t>Esta opção aparece para contratos em workflow, caso queira cancelar o fluxo de um contrato. </a:t>
            </a:r>
          </a:p>
          <a:p>
            <a:endParaRPr lang="pt-BR" sz="1400" dirty="0">
              <a:solidFill>
                <a:schemeClr val="bg1"/>
              </a:solidFill>
            </a:endParaRPr>
          </a:p>
          <a:p>
            <a:r>
              <a:rPr lang="pt-PT" sz="1400" b="1" dirty="0">
                <a:solidFill>
                  <a:schemeClr val="bg1"/>
                </a:solidFill>
              </a:rPr>
              <a:t>° Suspender Fluxo</a:t>
            </a:r>
          </a:p>
          <a:p>
            <a:r>
              <a:rPr lang="pt-BR" sz="1400" dirty="0">
                <a:solidFill>
                  <a:schemeClr val="bg1"/>
                </a:solidFill>
              </a:rPr>
              <a:t>Esta opção aparece para contratos em workflow, caso queira suspender o fluxo de um contrato.</a:t>
            </a:r>
          </a:p>
          <a:p>
            <a:endParaRPr lang="pt-BR" sz="1400" dirty="0">
              <a:solidFill>
                <a:schemeClr val="bg1"/>
              </a:solidFill>
            </a:endParaRPr>
          </a:p>
          <a:p>
            <a:r>
              <a:rPr lang="pt-PT" sz="1400" b="1" dirty="0">
                <a:solidFill>
                  <a:schemeClr val="bg1"/>
                </a:solidFill>
              </a:rPr>
              <a:t>° Reiniciar Fluxo</a:t>
            </a:r>
          </a:p>
          <a:p>
            <a:r>
              <a:rPr lang="pt-BR" sz="1400" dirty="0">
                <a:solidFill>
                  <a:schemeClr val="bg1"/>
                </a:solidFill>
              </a:rPr>
              <a:t>Esta opção aparece para contratos suspensos, caso queira reiniciar o fluxo do contrato suspenso.</a:t>
            </a:r>
            <a:endParaRPr lang="pt-PT" sz="1400" b="1"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12" name="Imagem 11">
            <a:extLst>
              <a:ext uri="{FF2B5EF4-FFF2-40B4-BE49-F238E27FC236}">
                <a16:creationId xmlns:a16="http://schemas.microsoft.com/office/drawing/2014/main" id="{4F98C823-A35B-438C-B018-F68C872AFFCA}"/>
              </a:ext>
            </a:extLst>
          </p:cNvPr>
          <p:cNvPicPr>
            <a:picLocks noChangeAspect="1"/>
          </p:cNvPicPr>
          <p:nvPr/>
        </p:nvPicPr>
        <p:blipFill>
          <a:blip r:embed="rId5"/>
          <a:stretch>
            <a:fillRect/>
          </a:stretch>
        </p:blipFill>
        <p:spPr>
          <a:xfrm>
            <a:off x="4935402" y="874224"/>
            <a:ext cx="6485079" cy="2672840"/>
          </a:xfrm>
          <a:prstGeom prst="rect">
            <a:avLst/>
          </a:prstGeom>
        </p:spPr>
      </p:pic>
      <p:pic>
        <p:nvPicPr>
          <p:cNvPr id="24" name="Imagem 23">
            <a:extLst>
              <a:ext uri="{FF2B5EF4-FFF2-40B4-BE49-F238E27FC236}">
                <a16:creationId xmlns:a16="http://schemas.microsoft.com/office/drawing/2014/main" id="{44523002-A045-44DD-9B35-9655B6018D1D}"/>
              </a:ext>
            </a:extLst>
          </p:cNvPr>
          <p:cNvPicPr>
            <a:picLocks noChangeAspect="1"/>
          </p:cNvPicPr>
          <p:nvPr/>
        </p:nvPicPr>
        <p:blipFill>
          <a:blip r:embed="rId6"/>
          <a:stretch>
            <a:fillRect/>
          </a:stretch>
        </p:blipFill>
        <p:spPr>
          <a:xfrm>
            <a:off x="5218482" y="2956700"/>
            <a:ext cx="6485079" cy="3165451"/>
          </a:xfrm>
          <a:prstGeom prst="rect">
            <a:avLst/>
          </a:prstGeom>
        </p:spPr>
      </p:pic>
    </p:spTree>
    <p:extLst>
      <p:ext uri="{BB962C8B-B14F-4D97-AF65-F5344CB8AC3E}">
        <p14:creationId xmlns:p14="http://schemas.microsoft.com/office/powerpoint/2010/main" val="466474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439146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BR" sz="1400" dirty="0">
              <a:solidFill>
                <a:schemeClr val="bg1"/>
              </a:solidFill>
            </a:endParaRPr>
          </a:p>
          <a:p>
            <a:pPr algn="just"/>
            <a:r>
              <a:rPr lang="pt-BR" sz="1400" b="1" dirty="0">
                <a:solidFill>
                  <a:schemeClr val="bg1"/>
                </a:solidFill>
              </a:rPr>
              <a:t>Exemplos:</a:t>
            </a:r>
          </a:p>
          <a:p>
            <a:pPr algn="just"/>
            <a:endParaRPr lang="pt-BR" sz="1400" b="1" dirty="0">
              <a:solidFill>
                <a:schemeClr val="bg1"/>
              </a:solidFill>
            </a:endParaRPr>
          </a:p>
          <a:p>
            <a:pPr algn="just"/>
            <a:r>
              <a:rPr lang="pt-PT" sz="1400" b="1" dirty="0">
                <a:solidFill>
                  <a:schemeClr val="bg1"/>
                </a:solidFill>
              </a:rPr>
              <a:t>° Descartar </a:t>
            </a:r>
            <a:endParaRPr lang="pt-BR" sz="1400" dirty="0">
              <a:solidFill>
                <a:schemeClr val="bg1"/>
              </a:solidFill>
            </a:endParaRPr>
          </a:p>
          <a:p>
            <a:pPr algn="just"/>
            <a:r>
              <a:rPr lang="pt-PT" sz="1400" dirty="0">
                <a:solidFill>
                  <a:schemeClr val="bg1"/>
                </a:solidFill>
              </a:rPr>
              <a:t>Ao clicar em </a:t>
            </a:r>
            <a:r>
              <a:rPr lang="pt-BR" sz="1400" dirty="0">
                <a:solidFill>
                  <a:schemeClr val="bg1"/>
                </a:solidFill>
              </a:rPr>
              <a:t>descartar o contrato irá mudar seu status para “EM DESCARTE” no qual deve ser pesquisado com esse status marcado para que seja encontrado na pesquisa.</a:t>
            </a:r>
          </a:p>
          <a:p>
            <a:pPr algn="just"/>
            <a:endParaRPr lang="pt-BR" sz="1400" dirty="0">
              <a:solidFill>
                <a:schemeClr val="bg1"/>
              </a:solidFill>
            </a:endParaRPr>
          </a:p>
          <a:p>
            <a:pPr algn="just"/>
            <a:r>
              <a:rPr lang="pt-PT" sz="1400" b="1" dirty="0">
                <a:solidFill>
                  <a:schemeClr val="bg1"/>
                </a:solidFill>
              </a:rPr>
              <a:t>° Restaurar </a:t>
            </a:r>
            <a:endParaRPr lang="pt-BR" sz="1400" dirty="0">
              <a:solidFill>
                <a:schemeClr val="bg1"/>
              </a:solidFill>
            </a:endParaRPr>
          </a:p>
          <a:p>
            <a:pPr algn="just"/>
            <a:r>
              <a:rPr lang="pt-BR" sz="1400" dirty="0">
                <a:solidFill>
                  <a:schemeClr val="bg1"/>
                </a:solidFill>
              </a:rPr>
              <a:t>Esta opção só existe para contratos que foram descartados, ao clicar nela o contrato é restaurado e volta a ter o status anterior ao descarte.</a:t>
            </a: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CC203329-2434-4DBD-9A6E-EA4B17D38A8F}"/>
              </a:ext>
            </a:extLst>
          </p:cNvPr>
          <p:cNvPicPr>
            <a:picLocks noChangeAspect="1"/>
          </p:cNvPicPr>
          <p:nvPr/>
        </p:nvPicPr>
        <p:blipFill>
          <a:blip r:embed="rId5"/>
          <a:stretch>
            <a:fillRect/>
          </a:stretch>
        </p:blipFill>
        <p:spPr>
          <a:xfrm>
            <a:off x="5044611" y="860774"/>
            <a:ext cx="6194280" cy="2954478"/>
          </a:xfrm>
          <a:prstGeom prst="rect">
            <a:avLst/>
          </a:prstGeom>
        </p:spPr>
      </p:pic>
      <p:pic>
        <p:nvPicPr>
          <p:cNvPr id="7" name="Imagem 6">
            <a:extLst>
              <a:ext uri="{FF2B5EF4-FFF2-40B4-BE49-F238E27FC236}">
                <a16:creationId xmlns:a16="http://schemas.microsoft.com/office/drawing/2014/main" id="{E9F53AF3-BC5C-41C4-8005-9CE78328698F}"/>
              </a:ext>
            </a:extLst>
          </p:cNvPr>
          <p:cNvPicPr>
            <a:picLocks noChangeAspect="1"/>
          </p:cNvPicPr>
          <p:nvPr/>
        </p:nvPicPr>
        <p:blipFill>
          <a:blip r:embed="rId6"/>
          <a:stretch>
            <a:fillRect/>
          </a:stretch>
        </p:blipFill>
        <p:spPr>
          <a:xfrm>
            <a:off x="5642234" y="3123204"/>
            <a:ext cx="6096000" cy="2874022"/>
          </a:xfrm>
          <a:prstGeom prst="rect">
            <a:avLst/>
          </a:prstGeom>
        </p:spPr>
      </p:pic>
    </p:spTree>
    <p:extLst>
      <p:ext uri="{BB962C8B-B14F-4D97-AF65-F5344CB8AC3E}">
        <p14:creationId xmlns:p14="http://schemas.microsoft.com/office/powerpoint/2010/main" val="2641434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9887" y="-25695"/>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3" name="Imagem 22"/>
          <p:cNvPicPr>
            <a:picLocks noChangeAspect="1"/>
          </p:cNvPicPr>
          <p:nvPr/>
        </p:nvPicPr>
        <p:blipFill rotWithShape="1">
          <a:blip r:embed="rId3"/>
          <a:srcRect l="2310" t="2356" r="5495" b="4656"/>
          <a:stretch/>
        </p:blipFill>
        <p:spPr>
          <a:xfrm>
            <a:off x="11224794" y="6001563"/>
            <a:ext cx="676275" cy="664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Agrupar 5"/>
          <p:cNvGrpSpPr/>
          <p:nvPr/>
        </p:nvGrpSpPr>
        <p:grpSpPr>
          <a:xfrm>
            <a:off x="127646" y="886488"/>
            <a:ext cx="11936709" cy="5781745"/>
            <a:chOff x="-98070" y="978848"/>
            <a:chExt cx="11936709" cy="5781745"/>
          </a:xfrm>
        </p:grpSpPr>
        <p:grpSp>
          <p:nvGrpSpPr>
            <p:cNvPr id="213" name="Agrupar 212"/>
            <p:cNvGrpSpPr/>
            <p:nvPr/>
          </p:nvGrpSpPr>
          <p:grpSpPr>
            <a:xfrm>
              <a:off x="6892577" y="4514226"/>
              <a:ext cx="4946062" cy="476037"/>
              <a:chOff x="7018802" y="4259660"/>
              <a:chExt cx="4946062" cy="476037"/>
            </a:xfrm>
          </p:grpSpPr>
          <p:sp>
            <p:nvSpPr>
              <p:cNvPr id="214" name="CaixaDeTexto 213"/>
              <p:cNvSpPr txBox="1"/>
              <p:nvPr/>
            </p:nvSpPr>
            <p:spPr>
              <a:xfrm>
                <a:off x="7018802" y="4259660"/>
                <a:ext cx="1152560"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Relatórios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15" name="CaixaDeTexto 214"/>
              <p:cNvSpPr txBox="1"/>
              <p:nvPr/>
            </p:nvSpPr>
            <p:spPr>
              <a:xfrm>
                <a:off x="7021926" y="4474087"/>
                <a:ext cx="4942938" cy="261610"/>
              </a:xfrm>
              <a:prstGeom prst="rect">
                <a:avLst/>
              </a:prstGeom>
              <a:noFill/>
            </p:spPr>
            <p:txBody>
              <a:bodyPr wrap="square" rtlCol="0">
                <a:spAutoFit/>
              </a:bodyPr>
              <a:lstStyle/>
              <a:p>
                <a:r>
                  <a:rPr lang="pt-BR" sz="1100" dirty="0">
                    <a:solidFill>
                      <a:schemeClr val="bg1"/>
                    </a:solidFill>
                  </a:rPr>
                  <a:t>Módulo de Cadastro e exibição de relatórios</a:t>
                </a:r>
              </a:p>
            </p:txBody>
          </p:sp>
        </p:grpSp>
        <p:grpSp>
          <p:nvGrpSpPr>
            <p:cNvPr id="5" name="Agrupar 4"/>
            <p:cNvGrpSpPr/>
            <p:nvPr/>
          </p:nvGrpSpPr>
          <p:grpSpPr>
            <a:xfrm>
              <a:off x="-98070" y="978848"/>
              <a:ext cx="11920850" cy="5781745"/>
              <a:chOff x="-98070" y="978848"/>
              <a:chExt cx="11920850" cy="5781745"/>
            </a:xfrm>
          </p:grpSpPr>
          <p:grpSp>
            <p:nvGrpSpPr>
              <p:cNvPr id="2" name="Agrupar 1"/>
              <p:cNvGrpSpPr/>
              <p:nvPr/>
            </p:nvGrpSpPr>
            <p:grpSpPr>
              <a:xfrm>
                <a:off x="-98070" y="978848"/>
                <a:ext cx="11205586" cy="5781745"/>
                <a:chOff x="-98070" y="978848"/>
                <a:chExt cx="11205586" cy="5781745"/>
              </a:xfrm>
            </p:grpSpPr>
            <p:grpSp>
              <p:nvGrpSpPr>
                <p:cNvPr id="89" name="Agrupar 88"/>
                <p:cNvGrpSpPr/>
                <p:nvPr/>
              </p:nvGrpSpPr>
              <p:grpSpPr>
                <a:xfrm>
                  <a:off x="1190267" y="3166002"/>
                  <a:ext cx="4089871" cy="467502"/>
                  <a:chOff x="1053206" y="2776685"/>
                  <a:chExt cx="4089871" cy="467502"/>
                </a:xfrm>
              </p:grpSpPr>
              <p:sp>
                <p:nvSpPr>
                  <p:cNvPr id="91" name="CaixaDeTexto 90"/>
                  <p:cNvSpPr txBox="1"/>
                  <p:nvPr/>
                </p:nvSpPr>
                <p:spPr>
                  <a:xfrm>
                    <a:off x="4255013" y="2776685"/>
                    <a:ext cx="888064"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Anexos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103" name="CaixaDeTexto 102"/>
                  <p:cNvSpPr txBox="1"/>
                  <p:nvPr/>
                </p:nvSpPr>
                <p:spPr>
                  <a:xfrm>
                    <a:off x="1053206" y="2982577"/>
                    <a:ext cx="4085434" cy="261610"/>
                  </a:xfrm>
                  <a:prstGeom prst="rect">
                    <a:avLst/>
                  </a:prstGeom>
                  <a:noFill/>
                </p:spPr>
                <p:txBody>
                  <a:bodyPr wrap="square" rtlCol="0">
                    <a:spAutoFit/>
                  </a:bodyPr>
                  <a:lstStyle/>
                  <a:p>
                    <a:pPr algn="r"/>
                    <a:r>
                      <a:rPr lang="pt-BR" sz="1050" dirty="0">
                        <a:solidFill>
                          <a:schemeClr val="bg1"/>
                        </a:solidFill>
                      </a:rPr>
                      <a:t>Módulo para inclusão de anexos durante o workflow</a:t>
                    </a:r>
                  </a:p>
                </p:txBody>
              </p:sp>
            </p:grpSp>
            <p:grpSp>
              <p:nvGrpSpPr>
                <p:cNvPr id="123" name="Agrupar 122"/>
                <p:cNvGrpSpPr/>
                <p:nvPr/>
              </p:nvGrpSpPr>
              <p:grpSpPr>
                <a:xfrm>
                  <a:off x="-98070" y="3835562"/>
                  <a:ext cx="5378208" cy="493636"/>
                  <a:chOff x="-186453" y="3400062"/>
                  <a:chExt cx="5378208" cy="493636"/>
                </a:xfrm>
              </p:grpSpPr>
              <p:sp>
                <p:nvSpPr>
                  <p:cNvPr id="124" name="CaixaDeTexto 123"/>
                  <p:cNvSpPr txBox="1"/>
                  <p:nvPr/>
                </p:nvSpPr>
                <p:spPr>
                  <a:xfrm>
                    <a:off x="4063935" y="3400062"/>
                    <a:ext cx="1079142"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Unidades</a:t>
                    </a:r>
                    <a:endParaRPr lang="pt-BR" sz="1000" b="1" dirty="0">
                      <a:solidFill>
                        <a:srgbClr val="92D050"/>
                      </a:solidFill>
                      <a:latin typeface="Segoe UI" panose="020B0502040204020203" pitchFamily="34" charset="0"/>
                      <a:cs typeface="Segoe UI" panose="020B0502040204020203" pitchFamily="34" charset="0"/>
                    </a:endParaRPr>
                  </a:p>
                </p:txBody>
              </p:sp>
              <p:sp>
                <p:nvSpPr>
                  <p:cNvPr id="125" name="CaixaDeTexto 124"/>
                  <p:cNvSpPr txBox="1"/>
                  <p:nvPr/>
                </p:nvSpPr>
                <p:spPr>
                  <a:xfrm>
                    <a:off x="-186453" y="3632088"/>
                    <a:ext cx="5378208" cy="261610"/>
                  </a:xfrm>
                  <a:prstGeom prst="rect">
                    <a:avLst/>
                  </a:prstGeom>
                  <a:noFill/>
                </p:spPr>
                <p:txBody>
                  <a:bodyPr wrap="square" rtlCol="0">
                    <a:spAutoFit/>
                  </a:bodyPr>
                  <a:lstStyle/>
                  <a:p>
                    <a:pPr algn="r"/>
                    <a:r>
                      <a:rPr lang="pt-BR" sz="1050" dirty="0">
                        <a:solidFill>
                          <a:schemeClr val="bg1"/>
                        </a:solidFill>
                      </a:rPr>
                      <a:t>Modulo para cadastrar unidades e gerenciar o acesso respectivo as seus processos</a:t>
                    </a:r>
                  </a:p>
                </p:txBody>
              </p:sp>
            </p:grpSp>
            <p:grpSp>
              <p:nvGrpSpPr>
                <p:cNvPr id="126" name="Agrupar 125"/>
                <p:cNvGrpSpPr/>
                <p:nvPr/>
              </p:nvGrpSpPr>
              <p:grpSpPr>
                <a:xfrm>
                  <a:off x="2054001" y="5829921"/>
                  <a:ext cx="3226137" cy="930672"/>
                  <a:chOff x="2040894" y="5616090"/>
                  <a:chExt cx="3226137" cy="930672"/>
                </a:xfrm>
              </p:grpSpPr>
              <p:sp>
                <p:nvSpPr>
                  <p:cNvPr id="127" name="CaixaDeTexto 126"/>
                  <p:cNvSpPr txBox="1"/>
                  <p:nvPr/>
                </p:nvSpPr>
                <p:spPr>
                  <a:xfrm>
                    <a:off x="3469744" y="5616090"/>
                    <a:ext cx="1797287"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Caixa de Entrada</a:t>
                    </a:r>
                    <a:endParaRPr lang="pt-BR" sz="1000" b="1" dirty="0">
                      <a:solidFill>
                        <a:srgbClr val="92D050"/>
                      </a:solidFill>
                      <a:latin typeface="Segoe UI" panose="020B0502040204020203" pitchFamily="34" charset="0"/>
                      <a:cs typeface="Segoe UI" panose="020B0502040204020203" pitchFamily="34" charset="0"/>
                    </a:endParaRPr>
                  </a:p>
                </p:txBody>
              </p:sp>
              <p:sp>
                <p:nvSpPr>
                  <p:cNvPr id="128" name="CaixaDeTexto 127"/>
                  <p:cNvSpPr txBox="1"/>
                  <p:nvPr/>
                </p:nvSpPr>
                <p:spPr>
                  <a:xfrm>
                    <a:off x="2040894" y="5808098"/>
                    <a:ext cx="3220705" cy="738664"/>
                  </a:xfrm>
                  <a:prstGeom prst="rect">
                    <a:avLst/>
                  </a:prstGeom>
                  <a:noFill/>
                </p:spPr>
                <p:txBody>
                  <a:bodyPr wrap="square" rtlCol="0">
                    <a:spAutoFit/>
                  </a:bodyPr>
                  <a:lstStyle/>
                  <a:p>
                    <a:pPr algn="r"/>
                    <a:r>
                      <a:rPr lang="pt-BR" sz="1050" dirty="0">
                        <a:solidFill>
                          <a:schemeClr val="bg1"/>
                        </a:solidFill>
                      </a:rPr>
                      <a:t>Módulo de exibição de todas as tarefas pertencentes ao usuário logado na ferramenta. Em Revisão – Em Workflow – Sem Versão – Tarefas Pendentes – Tarefas Pendentes Reprovadas</a:t>
                    </a:r>
                  </a:p>
                </p:txBody>
              </p:sp>
            </p:grpSp>
            <p:grpSp>
              <p:nvGrpSpPr>
                <p:cNvPr id="129" name="Agrupar 128"/>
                <p:cNvGrpSpPr/>
                <p:nvPr/>
              </p:nvGrpSpPr>
              <p:grpSpPr>
                <a:xfrm>
                  <a:off x="6879842" y="1040325"/>
                  <a:ext cx="3504206" cy="468314"/>
                  <a:chOff x="7087953" y="711871"/>
                  <a:chExt cx="4374147" cy="468314"/>
                </a:xfrm>
              </p:grpSpPr>
              <p:sp>
                <p:nvSpPr>
                  <p:cNvPr id="130" name="CaixaDeTexto 129"/>
                  <p:cNvSpPr txBox="1"/>
                  <p:nvPr/>
                </p:nvSpPr>
                <p:spPr>
                  <a:xfrm>
                    <a:off x="7175830" y="711871"/>
                    <a:ext cx="720838" cy="338554"/>
                  </a:xfrm>
                  <a:prstGeom prst="rect">
                    <a:avLst/>
                  </a:prstGeom>
                  <a:noFill/>
                </p:spPr>
                <p:txBody>
                  <a:bodyPr wrap="none" rtlCol="0">
                    <a:spAutoFit/>
                  </a:bodyPr>
                  <a:lstStyle/>
                  <a:p>
                    <a:pPr algn="ctr"/>
                    <a:r>
                      <a:rPr lang="pt-BR" sz="1600" b="1" dirty="0">
                        <a:solidFill>
                          <a:srgbClr val="92D050"/>
                        </a:solidFill>
                        <a:latin typeface="Segoe UI" panose="020B0502040204020203" pitchFamily="34" charset="0"/>
                        <a:cs typeface="Segoe UI" panose="020B0502040204020203" pitchFamily="34" charset="0"/>
                      </a:rPr>
                      <a:t>Áreas</a:t>
                    </a:r>
                    <a:endParaRPr lang="pt-BR" sz="1000" b="1" dirty="0">
                      <a:solidFill>
                        <a:srgbClr val="92D050"/>
                      </a:solidFill>
                      <a:latin typeface="Segoe UI" panose="020B0502040204020203" pitchFamily="34" charset="0"/>
                      <a:cs typeface="Segoe UI" panose="020B0502040204020203" pitchFamily="34" charset="0"/>
                    </a:endParaRPr>
                  </a:p>
                </p:txBody>
              </p:sp>
              <p:sp>
                <p:nvSpPr>
                  <p:cNvPr id="131" name="CaixaDeTexto 130"/>
                  <p:cNvSpPr txBox="1"/>
                  <p:nvPr/>
                </p:nvSpPr>
                <p:spPr>
                  <a:xfrm>
                    <a:off x="7087953" y="918575"/>
                    <a:ext cx="4374147" cy="261610"/>
                  </a:xfrm>
                  <a:prstGeom prst="rect">
                    <a:avLst/>
                  </a:prstGeom>
                  <a:noFill/>
                </p:spPr>
                <p:txBody>
                  <a:bodyPr wrap="square" rtlCol="0">
                    <a:spAutoFit/>
                  </a:bodyPr>
                  <a:lstStyle/>
                  <a:p>
                    <a:r>
                      <a:rPr lang="pt-BR" sz="1050" dirty="0">
                        <a:solidFill>
                          <a:schemeClr val="bg1"/>
                        </a:solidFill>
                      </a:rPr>
                      <a:t>Módulo para cadastro de áreas da empresa</a:t>
                    </a:r>
                  </a:p>
                </p:txBody>
              </p:sp>
            </p:grpSp>
            <p:grpSp>
              <p:nvGrpSpPr>
                <p:cNvPr id="135" name="Agrupar 134"/>
                <p:cNvGrpSpPr/>
                <p:nvPr/>
              </p:nvGrpSpPr>
              <p:grpSpPr>
                <a:xfrm>
                  <a:off x="6868557" y="1723109"/>
                  <a:ext cx="2416911" cy="498845"/>
                  <a:chOff x="7076669" y="1302294"/>
                  <a:chExt cx="2416911" cy="498845"/>
                </a:xfrm>
              </p:grpSpPr>
              <p:sp>
                <p:nvSpPr>
                  <p:cNvPr id="136" name="CaixaDeTexto 135"/>
                  <p:cNvSpPr txBox="1"/>
                  <p:nvPr/>
                </p:nvSpPr>
                <p:spPr>
                  <a:xfrm>
                    <a:off x="7076669" y="1302294"/>
                    <a:ext cx="1227003" cy="338554"/>
                  </a:xfrm>
                  <a:prstGeom prst="rect">
                    <a:avLst/>
                  </a:prstGeom>
                  <a:noFill/>
                </p:spPr>
                <p:txBody>
                  <a:bodyPr wrap="none" rtlCol="0">
                    <a:spAutoFit/>
                  </a:bodyPr>
                  <a:lstStyle/>
                  <a:p>
                    <a:pPr algn="ctr"/>
                    <a:r>
                      <a:rPr lang="pt-BR" sz="1600" b="1" dirty="0">
                        <a:solidFill>
                          <a:srgbClr val="92D050"/>
                        </a:solidFill>
                        <a:latin typeface="Segoe UI" panose="020B0502040204020203" pitchFamily="34" charset="0"/>
                        <a:cs typeface="Segoe UI" panose="020B0502040204020203" pitchFamily="34" charset="0"/>
                      </a:rPr>
                      <a:t>Dashboard</a:t>
                    </a:r>
                    <a:endParaRPr lang="pt-BR" sz="1000" b="1" dirty="0">
                      <a:solidFill>
                        <a:srgbClr val="92D050"/>
                      </a:solidFill>
                      <a:latin typeface="Segoe UI" panose="020B0502040204020203" pitchFamily="34" charset="0"/>
                      <a:cs typeface="Segoe UI" panose="020B0502040204020203" pitchFamily="34" charset="0"/>
                    </a:endParaRPr>
                  </a:p>
                </p:txBody>
              </p:sp>
              <p:sp>
                <p:nvSpPr>
                  <p:cNvPr id="137" name="CaixaDeTexto 136"/>
                  <p:cNvSpPr txBox="1"/>
                  <p:nvPr/>
                </p:nvSpPr>
                <p:spPr>
                  <a:xfrm>
                    <a:off x="7087954" y="1539529"/>
                    <a:ext cx="2405626" cy="261610"/>
                  </a:xfrm>
                  <a:prstGeom prst="rect">
                    <a:avLst/>
                  </a:prstGeom>
                  <a:noFill/>
                </p:spPr>
                <p:txBody>
                  <a:bodyPr wrap="square" rtlCol="0">
                    <a:spAutoFit/>
                  </a:bodyPr>
                  <a:lstStyle/>
                  <a:p>
                    <a:r>
                      <a:rPr lang="pt-BR" sz="1050" dirty="0">
                        <a:solidFill>
                          <a:schemeClr val="bg1"/>
                        </a:solidFill>
                      </a:rPr>
                      <a:t>Módulo para criação de Dashboard</a:t>
                    </a:r>
                  </a:p>
                </p:txBody>
              </p:sp>
            </p:grpSp>
            <p:grpSp>
              <p:nvGrpSpPr>
                <p:cNvPr id="139" name="Agrupar 138"/>
                <p:cNvGrpSpPr/>
                <p:nvPr/>
              </p:nvGrpSpPr>
              <p:grpSpPr>
                <a:xfrm>
                  <a:off x="788147" y="1027277"/>
                  <a:ext cx="4491991" cy="477176"/>
                  <a:chOff x="665757" y="748791"/>
                  <a:chExt cx="4491991" cy="477176"/>
                </a:xfrm>
              </p:grpSpPr>
              <p:sp>
                <p:nvSpPr>
                  <p:cNvPr id="140" name="CaixaDeTexto 139"/>
                  <p:cNvSpPr txBox="1"/>
                  <p:nvPr/>
                </p:nvSpPr>
                <p:spPr>
                  <a:xfrm>
                    <a:off x="4029747" y="748791"/>
                    <a:ext cx="1128001"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Contratos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141" name="CaixaDeTexto 140"/>
                  <p:cNvSpPr txBox="1"/>
                  <p:nvPr/>
                </p:nvSpPr>
                <p:spPr>
                  <a:xfrm>
                    <a:off x="665757" y="964357"/>
                    <a:ext cx="4477320" cy="261610"/>
                  </a:xfrm>
                  <a:prstGeom prst="rect">
                    <a:avLst/>
                  </a:prstGeom>
                  <a:noFill/>
                </p:spPr>
                <p:txBody>
                  <a:bodyPr wrap="square" rtlCol="0">
                    <a:spAutoFit/>
                  </a:bodyPr>
                  <a:lstStyle/>
                  <a:p>
                    <a:pPr algn="r"/>
                    <a:r>
                      <a:rPr lang="pt-BR" sz="1050" dirty="0">
                        <a:solidFill>
                          <a:schemeClr val="bg1"/>
                        </a:solidFill>
                      </a:rPr>
                      <a:t>Módulo que permite a inclusão de contratos no sistema</a:t>
                    </a:r>
                  </a:p>
                </p:txBody>
              </p:sp>
            </p:grpSp>
            <p:grpSp>
              <p:nvGrpSpPr>
                <p:cNvPr id="142" name="Agrupar 141"/>
                <p:cNvGrpSpPr/>
                <p:nvPr/>
              </p:nvGrpSpPr>
              <p:grpSpPr>
                <a:xfrm>
                  <a:off x="584576" y="1761064"/>
                  <a:ext cx="4695562" cy="461568"/>
                  <a:chOff x="447515" y="1528759"/>
                  <a:chExt cx="4695562" cy="461568"/>
                </a:xfrm>
              </p:grpSpPr>
              <p:sp>
                <p:nvSpPr>
                  <p:cNvPr id="143" name="CaixaDeTexto 142"/>
                  <p:cNvSpPr txBox="1"/>
                  <p:nvPr/>
                </p:nvSpPr>
                <p:spPr>
                  <a:xfrm>
                    <a:off x="4007060" y="1528759"/>
                    <a:ext cx="1136017" cy="338554"/>
                  </a:xfrm>
                  <a:prstGeom prst="rect">
                    <a:avLst/>
                  </a:prstGeom>
                  <a:noFill/>
                </p:spPr>
                <p:txBody>
                  <a:bodyPr wrap="none" rtlCol="0">
                    <a:spAutoFit/>
                  </a:bodyPr>
                  <a:lstStyle/>
                  <a:p>
                    <a:pPr algn="ctr"/>
                    <a:r>
                      <a:rPr lang="pt-BR" sz="1600" b="1" dirty="0">
                        <a:solidFill>
                          <a:srgbClr val="92D050"/>
                        </a:solidFill>
                        <a:latin typeface="Segoe UI" panose="020B0502040204020203" pitchFamily="34" charset="0"/>
                        <a:cs typeface="Segoe UI" panose="020B0502040204020203" pitchFamily="34" charset="0"/>
                      </a:rPr>
                      <a:t>Extensões</a:t>
                    </a:r>
                    <a:endParaRPr lang="pt-BR" sz="1000" b="1" dirty="0">
                      <a:solidFill>
                        <a:srgbClr val="92D050"/>
                      </a:solidFill>
                      <a:latin typeface="Segoe UI" panose="020B0502040204020203" pitchFamily="34" charset="0"/>
                      <a:cs typeface="Segoe UI" panose="020B0502040204020203" pitchFamily="34" charset="0"/>
                    </a:endParaRPr>
                  </a:p>
                </p:txBody>
              </p:sp>
              <p:sp>
                <p:nvSpPr>
                  <p:cNvPr id="144" name="CaixaDeTexto 143"/>
                  <p:cNvSpPr txBox="1"/>
                  <p:nvPr/>
                </p:nvSpPr>
                <p:spPr>
                  <a:xfrm>
                    <a:off x="447515" y="1728717"/>
                    <a:ext cx="4686326" cy="261610"/>
                  </a:xfrm>
                  <a:prstGeom prst="rect">
                    <a:avLst/>
                  </a:prstGeom>
                  <a:noFill/>
                </p:spPr>
                <p:txBody>
                  <a:bodyPr wrap="square" rtlCol="0">
                    <a:spAutoFit/>
                  </a:bodyPr>
                  <a:lstStyle/>
                  <a:p>
                    <a:pPr algn="r"/>
                    <a:r>
                      <a:rPr lang="pt-BR" sz="1050" dirty="0">
                        <a:solidFill>
                          <a:schemeClr val="bg1"/>
                        </a:solidFill>
                      </a:rPr>
                      <a:t>Módulo de cadastro para inclusão de extensões no sistema</a:t>
                    </a:r>
                  </a:p>
                </p:txBody>
              </p:sp>
            </p:grpSp>
            <p:grpSp>
              <p:nvGrpSpPr>
                <p:cNvPr id="145" name="Agrupar 144"/>
                <p:cNvGrpSpPr/>
                <p:nvPr/>
              </p:nvGrpSpPr>
              <p:grpSpPr>
                <a:xfrm>
                  <a:off x="137061" y="2386903"/>
                  <a:ext cx="5143077" cy="632064"/>
                  <a:chOff x="3067" y="2126888"/>
                  <a:chExt cx="5143077" cy="632064"/>
                </a:xfrm>
              </p:grpSpPr>
              <p:sp>
                <p:nvSpPr>
                  <p:cNvPr id="146" name="CaixaDeTexto 145"/>
                  <p:cNvSpPr txBox="1"/>
                  <p:nvPr/>
                </p:nvSpPr>
                <p:spPr>
                  <a:xfrm>
                    <a:off x="4333183" y="2126888"/>
                    <a:ext cx="798295"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Fluxos</a:t>
                    </a:r>
                  </a:p>
                </p:txBody>
              </p:sp>
              <p:sp>
                <p:nvSpPr>
                  <p:cNvPr id="147" name="CaixaDeTexto 146"/>
                  <p:cNvSpPr txBox="1"/>
                  <p:nvPr/>
                </p:nvSpPr>
                <p:spPr>
                  <a:xfrm>
                    <a:off x="3067" y="2328065"/>
                    <a:ext cx="5143077" cy="430887"/>
                  </a:xfrm>
                  <a:prstGeom prst="rect">
                    <a:avLst/>
                  </a:prstGeom>
                  <a:noFill/>
                </p:spPr>
                <p:txBody>
                  <a:bodyPr wrap="square" rtlCol="0">
                    <a:spAutoFit/>
                  </a:bodyPr>
                  <a:lstStyle/>
                  <a:p>
                    <a:pPr algn="r"/>
                    <a:r>
                      <a:rPr lang="pt-BR" sz="1050" dirty="0">
                        <a:solidFill>
                          <a:schemeClr val="bg1"/>
                        </a:solidFill>
                      </a:rPr>
                      <a:t>Módulo de cadastro e parametrizações de fluxos. Nesse módulo é possível criar as tarefas e parametrizar as funções de cada tarefa associada ao workflow</a:t>
                    </a:r>
                  </a:p>
                </p:txBody>
              </p:sp>
            </p:grpSp>
            <p:grpSp>
              <p:nvGrpSpPr>
                <p:cNvPr id="148" name="Agrupar 147"/>
                <p:cNvGrpSpPr/>
                <p:nvPr/>
              </p:nvGrpSpPr>
              <p:grpSpPr>
                <a:xfrm>
                  <a:off x="6892576" y="5148304"/>
                  <a:ext cx="4214940" cy="812526"/>
                  <a:chOff x="6954287" y="5253954"/>
                  <a:chExt cx="4260416" cy="812526"/>
                </a:xfrm>
              </p:grpSpPr>
              <p:sp>
                <p:nvSpPr>
                  <p:cNvPr id="149" name="CaixaDeTexto 148"/>
                  <p:cNvSpPr txBox="1"/>
                  <p:nvPr/>
                </p:nvSpPr>
                <p:spPr>
                  <a:xfrm>
                    <a:off x="6954287" y="5253954"/>
                    <a:ext cx="1333827"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Formulários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150" name="CaixaDeTexto 149"/>
                  <p:cNvSpPr txBox="1"/>
                  <p:nvPr/>
                </p:nvSpPr>
                <p:spPr>
                  <a:xfrm>
                    <a:off x="6959797" y="5489399"/>
                    <a:ext cx="4254906" cy="577081"/>
                  </a:xfrm>
                  <a:prstGeom prst="rect">
                    <a:avLst/>
                  </a:prstGeom>
                  <a:noFill/>
                </p:spPr>
                <p:txBody>
                  <a:bodyPr wrap="square" rtlCol="0">
                    <a:spAutoFit/>
                  </a:bodyPr>
                  <a:lstStyle/>
                  <a:p>
                    <a:r>
                      <a:rPr lang="pt-BR" sz="1050" dirty="0">
                        <a:solidFill>
                          <a:schemeClr val="bg1"/>
                        </a:solidFill>
                      </a:rPr>
                      <a:t>Módulo de cadastro de formulários dinâmicos. Nesse módulo é possível o usuário criar cada campo que será exibido em seu formulário e poderá vincular esse formulário a uma determinada atividade do workflow</a:t>
                    </a:r>
                  </a:p>
                </p:txBody>
              </p:sp>
            </p:grpSp>
            <p:grpSp>
              <p:nvGrpSpPr>
                <p:cNvPr id="151" name="Agrupar 150"/>
                <p:cNvGrpSpPr/>
                <p:nvPr/>
              </p:nvGrpSpPr>
              <p:grpSpPr>
                <a:xfrm>
                  <a:off x="6849789" y="2978307"/>
                  <a:ext cx="4090795" cy="666849"/>
                  <a:chOff x="6904934" y="2936178"/>
                  <a:chExt cx="4965721" cy="666849"/>
                </a:xfrm>
              </p:grpSpPr>
              <p:sp>
                <p:nvSpPr>
                  <p:cNvPr id="152" name="CaixaDeTexto 151"/>
                  <p:cNvSpPr txBox="1"/>
                  <p:nvPr/>
                </p:nvSpPr>
                <p:spPr>
                  <a:xfrm>
                    <a:off x="6904934" y="2936178"/>
                    <a:ext cx="1884427"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Grupos de Acesso</a:t>
                    </a:r>
                    <a:endParaRPr lang="pt-BR" sz="1000" b="1" dirty="0">
                      <a:solidFill>
                        <a:srgbClr val="92D050"/>
                      </a:solidFill>
                      <a:latin typeface="Segoe UI" panose="020B0502040204020203" pitchFamily="34" charset="0"/>
                      <a:cs typeface="Segoe UI" panose="020B0502040204020203" pitchFamily="34" charset="0"/>
                    </a:endParaRPr>
                  </a:p>
                </p:txBody>
              </p:sp>
              <p:sp>
                <p:nvSpPr>
                  <p:cNvPr id="153" name="CaixaDeTexto 152"/>
                  <p:cNvSpPr txBox="1"/>
                  <p:nvPr/>
                </p:nvSpPr>
                <p:spPr>
                  <a:xfrm>
                    <a:off x="6927716" y="3172140"/>
                    <a:ext cx="4942939" cy="430887"/>
                  </a:xfrm>
                  <a:prstGeom prst="rect">
                    <a:avLst/>
                  </a:prstGeom>
                  <a:noFill/>
                </p:spPr>
                <p:txBody>
                  <a:bodyPr wrap="square" rtlCol="0">
                    <a:spAutoFit/>
                  </a:bodyPr>
                  <a:lstStyle/>
                  <a:p>
                    <a:r>
                      <a:rPr lang="pt-BR" sz="1050" dirty="0">
                        <a:solidFill>
                          <a:schemeClr val="bg1"/>
                        </a:solidFill>
                      </a:rPr>
                      <a:t>Módulo que define o acesso dos usuários a cada módulo do sistema. Cada módulo possui a configuração de Criação, edição, exclusão e leitura</a:t>
                    </a:r>
                  </a:p>
                </p:txBody>
              </p:sp>
            </p:grpSp>
            <p:grpSp>
              <p:nvGrpSpPr>
                <p:cNvPr id="154" name="Agrupar 153"/>
                <p:cNvGrpSpPr/>
                <p:nvPr/>
              </p:nvGrpSpPr>
              <p:grpSpPr>
                <a:xfrm>
                  <a:off x="6879841" y="3801385"/>
                  <a:ext cx="4103670" cy="664574"/>
                  <a:chOff x="6941414" y="3639186"/>
                  <a:chExt cx="4962116" cy="664574"/>
                </a:xfrm>
              </p:grpSpPr>
              <p:sp>
                <p:nvSpPr>
                  <p:cNvPr id="155" name="CaixaDeTexto 154"/>
                  <p:cNvSpPr txBox="1"/>
                  <p:nvPr/>
                </p:nvSpPr>
                <p:spPr>
                  <a:xfrm>
                    <a:off x="6941414" y="3639186"/>
                    <a:ext cx="1968553"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Grupo de Controle</a:t>
                    </a:r>
                    <a:endParaRPr lang="pt-BR" sz="1000" b="1" dirty="0">
                      <a:solidFill>
                        <a:srgbClr val="92D050"/>
                      </a:solidFill>
                      <a:latin typeface="Segoe UI" panose="020B0502040204020203" pitchFamily="34" charset="0"/>
                      <a:cs typeface="Segoe UI" panose="020B0502040204020203" pitchFamily="34" charset="0"/>
                    </a:endParaRPr>
                  </a:p>
                </p:txBody>
              </p:sp>
              <p:sp>
                <p:nvSpPr>
                  <p:cNvPr id="156" name="CaixaDeTexto 155"/>
                  <p:cNvSpPr txBox="1"/>
                  <p:nvPr/>
                </p:nvSpPr>
                <p:spPr>
                  <a:xfrm>
                    <a:off x="6960592" y="3872873"/>
                    <a:ext cx="4942938" cy="430887"/>
                  </a:xfrm>
                  <a:prstGeom prst="rect">
                    <a:avLst/>
                  </a:prstGeom>
                  <a:noFill/>
                </p:spPr>
                <p:txBody>
                  <a:bodyPr wrap="square" rtlCol="0">
                    <a:spAutoFit/>
                  </a:bodyPr>
                  <a:lstStyle/>
                  <a:p>
                    <a:r>
                      <a:rPr lang="pt-BR" sz="1050" dirty="0">
                        <a:solidFill>
                          <a:schemeClr val="bg1"/>
                        </a:solidFill>
                      </a:rPr>
                      <a:t>Módulo para cadastro de grupos de usuários, que poderão ser utilizados como grupos de trabalhos em atividades distintas</a:t>
                    </a:r>
                  </a:p>
                </p:txBody>
              </p:sp>
            </p:grpSp>
            <p:grpSp>
              <p:nvGrpSpPr>
                <p:cNvPr id="157" name="Agrupar 156"/>
                <p:cNvGrpSpPr/>
                <p:nvPr/>
              </p:nvGrpSpPr>
              <p:grpSpPr>
                <a:xfrm>
                  <a:off x="6187043" y="985663"/>
                  <a:ext cx="677263" cy="4833880"/>
                  <a:chOff x="6332515" y="758811"/>
                  <a:chExt cx="677263" cy="4833880"/>
                </a:xfrm>
              </p:grpSpPr>
              <p:grpSp>
                <p:nvGrpSpPr>
                  <p:cNvPr id="158" name="Agrupar 157"/>
                  <p:cNvGrpSpPr>
                    <a:grpSpLocks noChangeAspect="1"/>
                  </p:cNvGrpSpPr>
                  <p:nvPr/>
                </p:nvGrpSpPr>
                <p:grpSpPr>
                  <a:xfrm>
                    <a:off x="6355469" y="1482240"/>
                    <a:ext cx="630964" cy="567917"/>
                    <a:chOff x="7061465" y="2804010"/>
                    <a:chExt cx="881933" cy="793809"/>
                  </a:xfrm>
                </p:grpSpPr>
                <p:sp>
                  <p:nvSpPr>
                    <p:cNvPr id="180" name="AutoShape 33"/>
                    <p:cNvSpPr>
                      <a:spLocks/>
                    </p:cNvSpPr>
                    <p:nvPr/>
                  </p:nvSpPr>
                  <p:spPr bwMode="auto">
                    <a:xfrm rot="10800000">
                      <a:off x="7061465" y="2804010"/>
                      <a:ext cx="881933" cy="793809"/>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81" name="Imagem 180"/>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282811" y="2973513"/>
                      <a:ext cx="418914" cy="418914"/>
                    </a:xfrm>
                    <a:prstGeom prst="rect">
                      <a:avLst/>
                    </a:prstGeom>
                  </p:spPr>
                </p:pic>
              </p:grpSp>
              <p:grpSp>
                <p:nvGrpSpPr>
                  <p:cNvPr id="160" name="Agrupar 159"/>
                  <p:cNvGrpSpPr>
                    <a:grpSpLocks noChangeAspect="1"/>
                  </p:cNvGrpSpPr>
                  <p:nvPr/>
                </p:nvGrpSpPr>
                <p:grpSpPr>
                  <a:xfrm>
                    <a:off x="6378813" y="758811"/>
                    <a:ext cx="630965" cy="567917"/>
                    <a:chOff x="7094093" y="1236177"/>
                    <a:chExt cx="881934" cy="793809"/>
                  </a:xfrm>
                </p:grpSpPr>
                <p:sp>
                  <p:nvSpPr>
                    <p:cNvPr id="176" name="AutoShape 36"/>
                    <p:cNvSpPr>
                      <a:spLocks/>
                    </p:cNvSpPr>
                    <p:nvPr/>
                  </p:nvSpPr>
                  <p:spPr bwMode="auto">
                    <a:xfrm rot="10800000">
                      <a:off x="7094093" y="1236177"/>
                      <a:ext cx="881934" cy="793809"/>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77" name="Imagem 17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47705" y="1344369"/>
                      <a:ext cx="567654" cy="567654"/>
                    </a:xfrm>
                    <a:prstGeom prst="rect">
                      <a:avLst/>
                    </a:prstGeom>
                  </p:spPr>
                </p:pic>
              </p:grpSp>
              <p:grpSp>
                <p:nvGrpSpPr>
                  <p:cNvPr id="161" name="Agrupar 160"/>
                  <p:cNvGrpSpPr>
                    <a:grpSpLocks noChangeAspect="1"/>
                  </p:cNvGrpSpPr>
                  <p:nvPr/>
                </p:nvGrpSpPr>
                <p:grpSpPr>
                  <a:xfrm>
                    <a:off x="6353844" y="2882987"/>
                    <a:ext cx="573307" cy="534021"/>
                    <a:chOff x="4729517" y="1576956"/>
                    <a:chExt cx="1055503" cy="983174"/>
                  </a:xfrm>
                </p:grpSpPr>
                <p:sp>
                  <p:nvSpPr>
                    <p:cNvPr id="174" name="AutoShape 34"/>
                    <p:cNvSpPr>
                      <a:spLocks/>
                    </p:cNvSpPr>
                    <p:nvPr/>
                  </p:nvSpPr>
                  <p:spPr bwMode="auto">
                    <a:xfrm rot="10800000">
                      <a:off x="4729517" y="1576956"/>
                      <a:ext cx="1055503" cy="98317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75" name="Imagem 174"/>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rot="65146" flipH="1">
                      <a:off x="4983275" y="1779747"/>
                      <a:ext cx="581302" cy="581305"/>
                    </a:xfrm>
                    <a:prstGeom prst="rect">
                      <a:avLst/>
                    </a:prstGeom>
                  </p:spPr>
                </p:pic>
              </p:grpSp>
              <p:grpSp>
                <p:nvGrpSpPr>
                  <p:cNvPr id="162" name="Agrupar 161"/>
                  <p:cNvGrpSpPr>
                    <a:grpSpLocks noChangeAspect="1"/>
                  </p:cNvGrpSpPr>
                  <p:nvPr/>
                </p:nvGrpSpPr>
                <p:grpSpPr>
                  <a:xfrm>
                    <a:off x="6332515" y="5014288"/>
                    <a:ext cx="635216" cy="578403"/>
                    <a:chOff x="4671135" y="-127911"/>
                    <a:chExt cx="1169482" cy="1064886"/>
                  </a:xfrm>
                </p:grpSpPr>
                <p:sp>
                  <p:nvSpPr>
                    <p:cNvPr id="172" name="AutoShape 36"/>
                    <p:cNvSpPr>
                      <a:spLocks/>
                    </p:cNvSpPr>
                    <p:nvPr/>
                  </p:nvSpPr>
                  <p:spPr bwMode="auto">
                    <a:xfrm rot="10800000">
                      <a:off x="4671135" y="-127911"/>
                      <a:ext cx="1169482" cy="106488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73" name="Imagem 172"/>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019104" y="119624"/>
                      <a:ext cx="581458" cy="581459"/>
                    </a:xfrm>
                    <a:prstGeom prst="rect">
                      <a:avLst/>
                    </a:prstGeom>
                  </p:spPr>
                </p:pic>
              </p:grpSp>
              <p:grpSp>
                <p:nvGrpSpPr>
                  <p:cNvPr id="163" name="Agrupar 162"/>
                  <p:cNvGrpSpPr>
                    <a:grpSpLocks noChangeAspect="1"/>
                  </p:cNvGrpSpPr>
                  <p:nvPr/>
                </p:nvGrpSpPr>
                <p:grpSpPr>
                  <a:xfrm>
                    <a:off x="6340649" y="3607114"/>
                    <a:ext cx="627082" cy="564422"/>
                    <a:chOff x="4705221" y="3255758"/>
                    <a:chExt cx="1154506" cy="1039145"/>
                  </a:xfrm>
                </p:grpSpPr>
                <p:sp>
                  <p:nvSpPr>
                    <p:cNvPr id="170" name="AutoShape 33"/>
                    <p:cNvSpPr>
                      <a:spLocks/>
                    </p:cNvSpPr>
                    <p:nvPr/>
                  </p:nvSpPr>
                  <p:spPr bwMode="auto">
                    <a:xfrm rot="10800000">
                      <a:off x="4705221" y="3255758"/>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71" name="Imagem 170"/>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28170" y="3401190"/>
                      <a:ext cx="691503" cy="691502"/>
                    </a:xfrm>
                    <a:prstGeom prst="rect">
                      <a:avLst/>
                    </a:prstGeom>
                  </p:spPr>
                </p:pic>
              </p:grpSp>
              <p:grpSp>
                <p:nvGrpSpPr>
                  <p:cNvPr id="164" name="Agrupar 163"/>
                  <p:cNvGrpSpPr>
                    <a:grpSpLocks noChangeAspect="1"/>
                  </p:cNvGrpSpPr>
                  <p:nvPr/>
                </p:nvGrpSpPr>
                <p:grpSpPr>
                  <a:xfrm>
                    <a:off x="6353342" y="4287374"/>
                    <a:ext cx="635216" cy="571744"/>
                    <a:chOff x="7261384" y="1754240"/>
                    <a:chExt cx="1154506" cy="1039145"/>
                  </a:xfrm>
                </p:grpSpPr>
                <p:sp>
                  <p:nvSpPr>
                    <p:cNvPr id="168" name="AutoShape 34"/>
                    <p:cNvSpPr>
                      <a:spLocks/>
                    </p:cNvSpPr>
                    <p:nvPr/>
                  </p:nvSpPr>
                  <p:spPr bwMode="auto">
                    <a:xfrm rot="10800000">
                      <a:off x="7261384" y="1754240"/>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69" name="Imagem 168"/>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21336" y="1939400"/>
                      <a:ext cx="634599" cy="634597"/>
                    </a:xfrm>
                    <a:prstGeom prst="rect">
                      <a:avLst/>
                    </a:prstGeom>
                  </p:spPr>
                </p:pic>
              </p:grpSp>
              <p:grpSp>
                <p:nvGrpSpPr>
                  <p:cNvPr id="165" name="Agrupar 164"/>
                  <p:cNvGrpSpPr>
                    <a:grpSpLocks noChangeAspect="1"/>
                  </p:cNvGrpSpPr>
                  <p:nvPr/>
                </p:nvGrpSpPr>
                <p:grpSpPr>
                  <a:xfrm>
                    <a:off x="6346402" y="2198351"/>
                    <a:ext cx="627083" cy="556972"/>
                    <a:chOff x="7262077" y="3559302"/>
                    <a:chExt cx="1139725" cy="1012297"/>
                  </a:xfrm>
                </p:grpSpPr>
                <p:sp>
                  <p:nvSpPr>
                    <p:cNvPr id="166" name="AutoShape 33"/>
                    <p:cNvSpPr>
                      <a:spLocks/>
                    </p:cNvSpPr>
                    <p:nvPr/>
                  </p:nvSpPr>
                  <p:spPr bwMode="auto">
                    <a:xfrm rot="10800000">
                      <a:off x="7262077" y="3559302"/>
                      <a:ext cx="1139725" cy="1012297"/>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67" name="Imagem 166"/>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80397" y="3675691"/>
                      <a:ext cx="743095" cy="743094"/>
                    </a:xfrm>
                    <a:prstGeom prst="rect">
                      <a:avLst/>
                    </a:prstGeom>
                  </p:spPr>
                </p:pic>
              </p:grpSp>
            </p:grpSp>
            <p:grpSp>
              <p:nvGrpSpPr>
                <p:cNvPr id="182" name="Agrupar 181"/>
                <p:cNvGrpSpPr/>
                <p:nvPr/>
              </p:nvGrpSpPr>
              <p:grpSpPr>
                <a:xfrm>
                  <a:off x="5267046" y="978848"/>
                  <a:ext cx="635217" cy="5532768"/>
                  <a:chOff x="5327827" y="765018"/>
                  <a:chExt cx="635217" cy="5532768"/>
                </a:xfrm>
              </p:grpSpPr>
              <p:grpSp>
                <p:nvGrpSpPr>
                  <p:cNvPr id="183" name="Agrupar 182"/>
                  <p:cNvGrpSpPr/>
                  <p:nvPr/>
                </p:nvGrpSpPr>
                <p:grpSpPr>
                  <a:xfrm>
                    <a:off x="5329953" y="5763765"/>
                    <a:ext cx="630964" cy="534021"/>
                    <a:chOff x="4646170" y="5167923"/>
                    <a:chExt cx="881933" cy="793809"/>
                  </a:xfrm>
                </p:grpSpPr>
                <p:sp>
                  <p:nvSpPr>
                    <p:cNvPr id="205" name="AutoShape 33"/>
                    <p:cNvSpPr>
                      <a:spLocks/>
                    </p:cNvSpPr>
                    <p:nvPr/>
                  </p:nvSpPr>
                  <p:spPr bwMode="auto">
                    <a:xfrm rot="10800000">
                      <a:off x="4646170" y="5167923"/>
                      <a:ext cx="881933" cy="793809"/>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alpha val="78474"/>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06" name="Imagem 205"/>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4813249" y="5218948"/>
                      <a:ext cx="559720" cy="559720"/>
                    </a:xfrm>
                    <a:prstGeom prst="rect">
                      <a:avLst/>
                    </a:prstGeom>
                  </p:spPr>
                </p:pic>
              </p:grpSp>
              <p:grpSp>
                <p:nvGrpSpPr>
                  <p:cNvPr id="184" name="Agrupar 183"/>
                  <p:cNvGrpSpPr>
                    <a:grpSpLocks noChangeAspect="1"/>
                  </p:cNvGrpSpPr>
                  <p:nvPr/>
                </p:nvGrpSpPr>
                <p:grpSpPr>
                  <a:xfrm>
                    <a:off x="5329953" y="2204190"/>
                    <a:ext cx="630965" cy="567917"/>
                    <a:chOff x="5754611" y="4537064"/>
                    <a:chExt cx="1154506" cy="1039145"/>
                  </a:xfrm>
                </p:grpSpPr>
                <p:sp>
                  <p:nvSpPr>
                    <p:cNvPr id="203" name="AutoShape 33"/>
                    <p:cNvSpPr>
                      <a:spLocks/>
                    </p:cNvSpPr>
                    <p:nvPr/>
                  </p:nvSpPr>
                  <p:spPr bwMode="auto">
                    <a:xfrm rot="10800000">
                      <a:off x="5754611" y="4537064"/>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alpha val="78474"/>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04" name="Imagem 203"/>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6035049" y="4789065"/>
                      <a:ext cx="545534" cy="545534"/>
                    </a:xfrm>
                    <a:prstGeom prst="rect">
                      <a:avLst/>
                    </a:prstGeom>
                  </p:spPr>
                </p:pic>
              </p:grpSp>
              <p:grpSp>
                <p:nvGrpSpPr>
                  <p:cNvPr id="185" name="Agrupar 184"/>
                  <p:cNvGrpSpPr>
                    <a:grpSpLocks noChangeAspect="1"/>
                  </p:cNvGrpSpPr>
                  <p:nvPr/>
                </p:nvGrpSpPr>
                <p:grpSpPr>
                  <a:xfrm>
                    <a:off x="5332373" y="765018"/>
                    <a:ext cx="626125" cy="563560"/>
                    <a:chOff x="5754609" y="1174813"/>
                    <a:chExt cx="1154507" cy="1039145"/>
                  </a:xfrm>
                </p:grpSpPr>
                <p:sp>
                  <p:nvSpPr>
                    <p:cNvPr id="201" name="AutoShape 36"/>
                    <p:cNvSpPr>
                      <a:spLocks/>
                    </p:cNvSpPr>
                    <p:nvPr/>
                  </p:nvSpPr>
                  <p:spPr bwMode="auto">
                    <a:xfrm rot="10800000">
                      <a:off x="5754609" y="1174813"/>
                      <a:ext cx="1154507"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02" name="Imagem 201"/>
                    <p:cNvPicPr>
                      <a:picLocks noChangeAspect="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a:xfrm>
                      <a:off x="6028150" y="1378731"/>
                      <a:ext cx="658828" cy="658828"/>
                    </a:xfrm>
                    <a:prstGeom prst="rect">
                      <a:avLst/>
                    </a:prstGeom>
                  </p:spPr>
                </p:pic>
              </p:grpSp>
              <p:grpSp>
                <p:nvGrpSpPr>
                  <p:cNvPr id="186" name="Agrupar 185"/>
                  <p:cNvGrpSpPr>
                    <a:grpSpLocks noChangeAspect="1"/>
                  </p:cNvGrpSpPr>
                  <p:nvPr/>
                </p:nvGrpSpPr>
                <p:grpSpPr>
                  <a:xfrm>
                    <a:off x="5332372" y="1484603"/>
                    <a:ext cx="626126" cy="563562"/>
                    <a:chOff x="5754611" y="2855938"/>
                    <a:chExt cx="1154506" cy="1039145"/>
                  </a:xfrm>
                </p:grpSpPr>
                <p:sp>
                  <p:nvSpPr>
                    <p:cNvPr id="199" name="AutoShape 34"/>
                    <p:cNvSpPr>
                      <a:spLocks/>
                    </p:cNvSpPr>
                    <p:nvPr/>
                  </p:nvSpPr>
                  <p:spPr bwMode="auto">
                    <a:xfrm rot="10800000">
                      <a:off x="5754611" y="2855938"/>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00" name="Imagem 199"/>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a:off x="6039482" y="3032075"/>
                      <a:ext cx="699779" cy="699779"/>
                    </a:xfrm>
                    <a:prstGeom prst="rect">
                      <a:avLst/>
                    </a:prstGeom>
                  </p:spPr>
                </p:pic>
              </p:grpSp>
              <p:grpSp>
                <p:nvGrpSpPr>
                  <p:cNvPr id="187" name="Agrupar 186"/>
                  <p:cNvGrpSpPr/>
                  <p:nvPr/>
                </p:nvGrpSpPr>
                <p:grpSpPr>
                  <a:xfrm>
                    <a:off x="5329953" y="2928132"/>
                    <a:ext cx="630965" cy="534021"/>
                    <a:chOff x="4646169" y="3367864"/>
                    <a:chExt cx="881934" cy="793809"/>
                  </a:xfrm>
                </p:grpSpPr>
                <p:sp>
                  <p:nvSpPr>
                    <p:cNvPr id="197" name="AutoShape 36"/>
                    <p:cNvSpPr>
                      <a:spLocks/>
                    </p:cNvSpPr>
                    <p:nvPr/>
                  </p:nvSpPr>
                  <p:spPr bwMode="auto">
                    <a:xfrm rot="10800000">
                      <a:off x="4646169" y="3367864"/>
                      <a:ext cx="881934" cy="793809"/>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98" name="Imagem 197"/>
                    <p:cNvPicPr>
                      <a:picLocks noChangeAspect="1"/>
                    </p:cNvPicPr>
                    <p:nvPr/>
                  </p:nvPicPr>
                  <p:blipFill>
                    <a:blip r:embed="rId15" cstate="print">
                      <a:lum bright="70000" contrast="-70000"/>
                      <a:extLst>
                        <a:ext uri="{28A0092B-C50C-407E-A947-70E740481C1C}">
                          <a14:useLocalDpi xmlns:a14="http://schemas.microsoft.com/office/drawing/2010/main" val="0"/>
                        </a:ext>
                      </a:extLst>
                    </a:blip>
                    <a:stretch>
                      <a:fillRect/>
                    </a:stretch>
                  </p:blipFill>
                  <p:spPr>
                    <a:xfrm>
                      <a:off x="4800663" y="3483634"/>
                      <a:ext cx="538093" cy="538093"/>
                    </a:xfrm>
                    <a:prstGeom prst="rect">
                      <a:avLst/>
                    </a:prstGeom>
                  </p:spPr>
                </p:pic>
              </p:grpSp>
              <p:grpSp>
                <p:nvGrpSpPr>
                  <p:cNvPr id="188" name="Agrupar 187"/>
                  <p:cNvGrpSpPr/>
                  <p:nvPr/>
                </p:nvGrpSpPr>
                <p:grpSpPr>
                  <a:xfrm>
                    <a:off x="5329953" y="3618178"/>
                    <a:ext cx="630964" cy="534021"/>
                    <a:chOff x="4646170" y="4268792"/>
                    <a:chExt cx="881933" cy="793809"/>
                  </a:xfrm>
                </p:grpSpPr>
                <p:sp>
                  <p:nvSpPr>
                    <p:cNvPr id="195" name="AutoShape 34"/>
                    <p:cNvSpPr>
                      <a:spLocks/>
                    </p:cNvSpPr>
                    <p:nvPr/>
                  </p:nvSpPr>
                  <p:spPr bwMode="auto">
                    <a:xfrm rot="10800000">
                      <a:off x="4646170" y="4268792"/>
                      <a:ext cx="881933" cy="793809"/>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96" name="Imagem 195"/>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a:off x="4860257" y="4386900"/>
                      <a:ext cx="512712" cy="512712"/>
                    </a:xfrm>
                    <a:prstGeom prst="rect">
                      <a:avLst/>
                    </a:prstGeom>
                  </p:spPr>
                </p:pic>
              </p:grpSp>
              <p:grpSp>
                <p:nvGrpSpPr>
                  <p:cNvPr id="189" name="Agrupar 188"/>
                  <p:cNvGrpSpPr>
                    <a:grpSpLocks noChangeAspect="1"/>
                  </p:cNvGrpSpPr>
                  <p:nvPr/>
                </p:nvGrpSpPr>
                <p:grpSpPr>
                  <a:xfrm>
                    <a:off x="5327827" y="5035993"/>
                    <a:ext cx="635217" cy="571744"/>
                    <a:chOff x="7307676" y="1539024"/>
                    <a:chExt cx="1154507" cy="1039145"/>
                  </a:xfrm>
                </p:grpSpPr>
                <p:sp>
                  <p:nvSpPr>
                    <p:cNvPr id="193" name="AutoShape 36"/>
                    <p:cNvSpPr>
                      <a:spLocks/>
                    </p:cNvSpPr>
                    <p:nvPr/>
                  </p:nvSpPr>
                  <p:spPr bwMode="auto">
                    <a:xfrm rot="10800000">
                      <a:off x="7307676" y="1539024"/>
                      <a:ext cx="1154507"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94" name="Imagem 193"/>
                    <p:cNvPicPr>
                      <a:picLocks noChangeAspect="1"/>
                    </p:cNvPicPr>
                    <p:nvPr/>
                  </p:nvPicPr>
                  <p:blipFill>
                    <a:blip r:embed="rId17" cstate="print">
                      <a:lum bright="70000" contrast="-70000"/>
                      <a:extLst>
                        <a:ext uri="{28A0092B-C50C-407E-A947-70E740481C1C}">
                          <a14:useLocalDpi xmlns:a14="http://schemas.microsoft.com/office/drawing/2010/main" val="0"/>
                        </a:ext>
                      </a:extLst>
                    </a:blip>
                    <a:stretch>
                      <a:fillRect/>
                    </a:stretch>
                  </p:blipFill>
                  <p:spPr>
                    <a:xfrm>
                      <a:off x="7590473" y="1718597"/>
                      <a:ext cx="672038" cy="672038"/>
                    </a:xfrm>
                    <a:prstGeom prst="rect">
                      <a:avLst/>
                    </a:prstGeom>
                  </p:spPr>
                </p:pic>
              </p:grpSp>
              <p:grpSp>
                <p:nvGrpSpPr>
                  <p:cNvPr id="190" name="Agrupar 189"/>
                  <p:cNvGrpSpPr>
                    <a:grpSpLocks noChangeAspect="1"/>
                  </p:cNvGrpSpPr>
                  <p:nvPr/>
                </p:nvGrpSpPr>
                <p:grpSpPr>
                  <a:xfrm>
                    <a:off x="5327827" y="4308224"/>
                    <a:ext cx="635217" cy="571744"/>
                    <a:chOff x="9164185" y="1539024"/>
                    <a:chExt cx="1154507" cy="1039145"/>
                  </a:xfrm>
                </p:grpSpPr>
                <p:sp>
                  <p:nvSpPr>
                    <p:cNvPr id="191" name="AutoShape 36"/>
                    <p:cNvSpPr>
                      <a:spLocks/>
                    </p:cNvSpPr>
                    <p:nvPr/>
                  </p:nvSpPr>
                  <p:spPr bwMode="auto">
                    <a:xfrm rot="10800000">
                      <a:off x="9164185" y="1539024"/>
                      <a:ext cx="1154507"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192" name="Imagem 191"/>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a:off x="9467967" y="1701919"/>
                      <a:ext cx="699779" cy="699779"/>
                    </a:xfrm>
                    <a:prstGeom prst="rect">
                      <a:avLst/>
                    </a:prstGeom>
                  </p:spPr>
                </p:pic>
              </p:grpSp>
            </p:grpSp>
            <p:grpSp>
              <p:nvGrpSpPr>
                <p:cNvPr id="207" name="Agrupar 206"/>
                <p:cNvGrpSpPr/>
                <p:nvPr/>
              </p:nvGrpSpPr>
              <p:grpSpPr>
                <a:xfrm>
                  <a:off x="103273" y="5278626"/>
                  <a:ext cx="5176865" cy="507506"/>
                  <a:chOff x="14890" y="4889306"/>
                  <a:chExt cx="5176865" cy="507506"/>
                </a:xfrm>
              </p:grpSpPr>
              <p:sp>
                <p:nvSpPr>
                  <p:cNvPr id="208" name="CaixaDeTexto 207"/>
                  <p:cNvSpPr txBox="1"/>
                  <p:nvPr/>
                </p:nvSpPr>
                <p:spPr>
                  <a:xfrm>
                    <a:off x="3322845" y="4889306"/>
                    <a:ext cx="1868910"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Quadro de Avisos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09" name="CaixaDeTexto 208"/>
                  <p:cNvSpPr txBox="1"/>
                  <p:nvPr/>
                </p:nvSpPr>
                <p:spPr>
                  <a:xfrm>
                    <a:off x="14890" y="5135202"/>
                    <a:ext cx="5143077" cy="261610"/>
                  </a:xfrm>
                  <a:prstGeom prst="rect">
                    <a:avLst/>
                  </a:prstGeom>
                  <a:noFill/>
                </p:spPr>
                <p:txBody>
                  <a:bodyPr wrap="square" rtlCol="0">
                    <a:spAutoFit/>
                  </a:bodyPr>
                  <a:lstStyle/>
                  <a:p>
                    <a:pPr algn="r"/>
                    <a:r>
                      <a:rPr lang="pt-BR" sz="1050" dirty="0">
                        <a:solidFill>
                          <a:schemeClr val="bg1"/>
                        </a:solidFill>
                      </a:rPr>
                      <a:t>Módulo de cadastro de avisos dentro do sistema NetDocs</a:t>
                    </a:r>
                  </a:p>
                </p:txBody>
              </p:sp>
            </p:grpSp>
            <p:grpSp>
              <p:nvGrpSpPr>
                <p:cNvPr id="210" name="Agrupar 209"/>
                <p:cNvGrpSpPr/>
                <p:nvPr/>
              </p:nvGrpSpPr>
              <p:grpSpPr>
                <a:xfrm>
                  <a:off x="126977" y="4561403"/>
                  <a:ext cx="5153161" cy="476273"/>
                  <a:chOff x="-21683" y="4319864"/>
                  <a:chExt cx="5153161" cy="476273"/>
                </a:xfrm>
              </p:grpSpPr>
              <p:sp>
                <p:nvSpPr>
                  <p:cNvPr id="211" name="CaixaDeTexto 210"/>
                  <p:cNvSpPr txBox="1"/>
                  <p:nvPr/>
                </p:nvSpPr>
                <p:spPr>
                  <a:xfrm>
                    <a:off x="4427438" y="4319864"/>
                    <a:ext cx="704040"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Tipos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12" name="CaixaDeTexto 211"/>
                  <p:cNvSpPr txBox="1"/>
                  <p:nvPr/>
                </p:nvSpPr>
                <p:spPr>
                  <a:xfrm>
                    <a:off x="-21683" y="4534527"/>
                    <a:ext cx="5143077" cy="261610"/>
                  </a:xfrm>
                  <a:prstGeom prst="rect">
                    <a:avLst/>
                  </a:prstGeom>
                  <a:noFill/>
                </p:spPr>
                <p:txBody>
                  <a:bodyPr wrap="square" rtlCol="0">
                    <a:spAutoFit/>
                  </a:bodyPr>
                  <a:lstStyle/>
                  <a:p>
                    <a:pPr algn="r"/>
                    <a:r>
                      <a:rPr lang="pt-BR" sz="1050" dirty="0">
                        <a:solidFill>
                          <a:schemeClr val="bg1"/>
                        </a:solidFill>
                      </a:rPr>
                      <a:t>Módulo de cadastro de tipo</a:t>
                    </a:r>
                  </a:p>
                </p:txBody>
              </p:sp>
            </p:grpSp>
          </p:grpSp>
          <p:grpSp>
            <p:nvGrpSpPr>
              <p:cNvPr id="216" name="Agrupar 215"/>
              <p:cNvGrpSpPr/>
              <p:nvPr/>
            </p:nvGrpSpPr>
            <p:grpSpPr>
              <a:xfrm>
                <a:off x="6879841" y="2358133"/>
                <a:ext cx="4942939" cy="470608"/>
                <a:chOff x="7080635" y="1955791"/>
                <a:chExt cx="4942939" cy="470608"/>
              </a:xfrm>
            </p:grpSpPr>
            <p:sp>
              <p:nvSpPr>
                <p:cNvPr id="217" name="CaixaDeTexto 216"/>
                <p:cNvSpPr txBox="1"/>
                <p:nvPr/>
              </p:nvSpPr>
              <p:spPr>
                <a:xfrm>
                  <a:off x="7080635" y="1955791"/>
                  <a:ext cx="896336"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Setores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18" name="CaixaDeTexto 217"/>
                <p:cNvSpPr txBox="1"/>
                <p:nvPr/>
              </p:nvSpPr>
              <p:spPr>
                <a:xfrm>
                  <a:off x="7080636" y="2164789"/>
                  <a:ext cx="4942938" cy="261610"/>
                </a:xfrm>
                <a:prstGeom prst="rect">
                  <a:avLst/>
                </a:prstGeom>
                <a:noFill/>
              </p:spPr>
              <p:txBody>
                <a:bodyPr wrap="square" rtlCol="0">
                  <a:spAutoFit/>
                </a:bodyPr>
                <a:lstStyle/>
                <a:p>
                  <a:r>
                    <a:rPr lang="pt-BR" sz="1050" dirty="0">
                      <a:solidFill>
                        <a:schemeClr val="bg1"/>
                      </a:solidFill>
                    </a:rPr>
                    <a:t>Módulo de cadastro de setores</a:t>
                  </a:r>
                </a:p>
              </p:txBody>
            </p:sp>
          </p:grpSp>
        </p:grpSp>
      </p:grpSp>
      <p:pic>
        <p:nvPicPr>
          <p:cNvPr id="118" name="Imagem 117"/>
          <p:cNvPicPr>
            <a:picLocks noChangeAspect="1"/>
          </p:cNvPicPr>
          <p:nvPr/>
        </p:nvPicPr>
        <p:blipFill>
          <a:blip r:embed="rId19"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22" name="AutoShape 33">
            <a:extLst>
              <a:ext uri="{FF2B5EF4-FFF2-40B4-BE49-F238E27FC236}">
                <a16:creationId xmlns:a16="http://schemas.microsoft.com/office/drawing/2014/main" id="{DB4F76B6-524D-498F-9FF0-94BD6EC08949}"/>
              </a:ext>
            </a:extLst>
          </p:cNvPr>
          <p:cNvSpPr>
            <a:spLocks/>
          </p:cNvSpPr>
          <p:nvPr/>
        </p:nvSpPr>
        <p:spPr bwMode="auto">
          <a:xfrm rot="10800000">
            <a:off x="6433158" y="5891974"/>
            <a:ext cx="614817" cy="55338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alpha val="78474"/>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4" name="Imagem 23">
            <a:extLst>
              <a:ext uri="{FF2B5EF4-FFF2-40B4-BE49-F238E27FC236}">
                <a16:creationId xmlns:a16="http://schemas.microsoft.com/office/drawing/2014/main" id="{E3A08778-12EF-4AE9-B19F-B619F1BE1FAA}"/>
              </a:ext>
            </a:extLst>
          </p:cNvPr>
          <p:cNvPicPr>
            <a:picLocks noChangeAspect="1"/>
          </p:cNvPicPr>
          <p:nvPr/>
        </p:nvPicPr>
        <p:blipFill>
          <a:blip r:embed="rId20" cstate="print">
            <a:lum bright="70000" contrast="-70000"/>
            <a:extLst>
              <a:ext uri="{28A0092B-C50C-407E-A947-70E740481C1C}">
                <a14:useLocalDpi xmlns:a14="http://schemas.microsoft.com/office/drawing/2010/main" val="0"/>
              </a:ext>
            </a:extLst>
          </a:blip>
          <a:stretch>
            <a:fillRect/>
          </a:stretch>
        </p:blipFill>
        <p:spPr>
          <a:xfrm>
            <a:off x="6545119" y="5957178"/>
            <a:ext cx="390135" cy="390135"/>
          </a:xfrm>
          <a:prstGeom prst="rect">
            <a:avLst/>
          </a:prstGeom>
        </p:spPr>
      </p:pic>
      <p:sp>
        <p:nvSpPr>
          <p:cNvPr id="25" name="CaixaDeTexto 24">
            <a:extLst>
              <a:ext uri="{FF2B5EF4-FFF2-40B4-BE49-F238E27FC236}">
                <a16:creationId xmlns:a16="http://schemas.microsoft.com/office/drawing/2014/main" id="{97EF6973-F9BE-41A9-A326-30A4FFEF5DE0}"/>
              </a:ext>
            </a:extLst>
          </p:cNvPr>
          <p:cNvSpPr txBox="1"/>
          <p:nvPr/>
        </p:nvSpPr>
        <p:spPr>
          <a:xfrm>
            <a:off x="7123743" y="5867304"/>
            <a:ext cx="1012650"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Usuários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6" name="CaixaDeTexto 25">
            <a:extLst>
              <a:ext uri="{FF2B5EF4-FFF2-40B4-BE49-F238E27FC236}">
                <a16:creationId xmlns:a16="http://schemas.microsoft.com/office/drawing/2014/main" id="{BE938BA9-5F63-4315-9381-51D71CFC0F15}"/>
              </a:ext>
            </a:extLst>
          </p:cNvPr>
          <p:cNvSpPr txBox="1"/>
          <p:nvPr/>
        </p:nvSpPr>
        <p:spPr>
          <a:xfrm>
            <a:off x="7149897" y="6103915"/>
            <a:ext cx="5074168" cy="261610"/>
          </a:xfrm>
          <a:prstGeom prst="rect">
            <a:avLst/>
          </a:prstGeom>
          <a:noFill/>
        </p:spPr>
        <p:txBody>
          <a:bodyPr wrap="square" rtlCol="0">
            <a:spAutoFit/>
          </a:bodyPr>
          <a:lstStyle/>
          <a:p>
            <a:r>
              <a:rPr lang="pt-BR" sz="1050" dirty="0">
                <a:solidFill>
                  <a:schemeClr val="bg1"/>
                </a:solidFill>
              </a:rPr>
              <a:t>Módulo de cadastro e parametrização de usuários</a:t>
            </a:r>
          </a:p>
        </p:txBody>
      </p:sp>
    </p:spTree>
    <p:extLst>
      <p:ext uri="{BB962C8B-B14F-4D97-AF65-F5344CB8AC3E}">
        <p14:creationId xmlns:p14="http://schemas.microsoft.com/office/powerpoint/2010/main" val="2978353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439146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BR" sz="1400" b="1" dirty="0">
              <a:solidFill>
                <a:schemeClr val="bg1"/>
              </a:solidFill>
            </a:endParaRPr>
          </a:p>
          <a:p>
            <a:pPr algn="just"/>
            <a:r>
              <a:rPr lang="pt-PT" sz="1400" b="1" dirty="0">
                <a:solidFill>
                  <a:schemeClr val="bg1"/>
                </a:solidFill>
              </a:rPr>
              <a:t>° </a:t>
            </a:r>
            <a:r>
              <a:rPr lang="pt-BR" sz="1400" b="1" dirty="0">
                <a:solidFill>
                  <a:schemeClr val="bg1"/>
                </a:solidFill>
              </a:rPr>
              <a:t>Excluir</a:t>
            </a:r>
            <a:endParaRPr lang="pt-BR" sz="1400" dirty="0">
              <a:solidFill>
                <a:schemeClr val="bg1"/>
              </a:solidFill>
            </a:endParaRPr>
          </a:p>
          <a:p>
            <a:pPr algn="just"/>
            <a:r>
              <a:rPr lang="pt-BR" sz="1400" dirty="0">
                <a:solidFill>
                  <a:schemeClr val="bg1"/>
                </a:solidFill>
              </a:rPr>
              <a:t>Ao escolher a opção de excluir do contrato em descarte, irá aparecer uma tela de confirmação de exclusão e ao clicar no botão vermelho de excluir o contrato será excluído definitivamente do sistema.</a:t>
            </a: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D33406B5-A8BE-41E0-A70A-7F0105C44CA9}"/>
              </a:ext>
            </a:extLst>
          </p:cNvPr>
          <p:cNvPicPr>
            <a:picLocks noChangeAspect="1"/>
          </p:cNvPicPr>
          <p:nvPr/>
        </p:nvPicPr>
        <p:blipFill>
          <a:blip r:embed="rId5"/>
          <a:stretch>
            <a:fillRect/>
          </a:stretch>
        </p:blipFill>
        <p:spPr>
          <a:xfrm>
            <a:off x="5044611" y="1119550"/>
            <a:ext cx="6446804" cy="3038866"/>
          </a:xfrm>
          <a:prstGeom prst="rect">
            <a:avLst/>
          </a:prstGeom>
        </p:spPr>
      </p:pic>
      <p:pic>
        <p:nvPicPr>
          <p:cNvPr id="7" name="Imagem 6">
            <a:extLst>
              <a:ext uri="{FF2B5EF4-FFF2-40B4-BE49-F238E27FC236}">
                <a16:creationId xmlns:a16="http://schemas.microsoft.com/office/drawing/2014/main" id="{09DCCC36-68EC-4848-BBB5-2AD9EA0905D5}"/>
              </a:ext>
            </a:extLst>
          </p:cNvPr>
          <p:cNvPicPr>
            <a:picLocks noChangeAspect="1"/>
          </p:cNvPicPr>
          <p:nvPr/>
        </p:nvPicPr>
        <p:blipFill>
          <a:blip r:embed="rId6"/>
          <a:stretch>
            <a:fillRect/>
          </a:stretch>
        </p:blipFill>
        <p:spPr>
          <a:xfrm>
            <a:off x="5613780" y="3176595"/>
            <a:ext cx="6227927" cy="2881442"/>
          </a:xfrm>
          <a:prstGeom prst="rect">
            <a:avLst/>
          </a:prstGeom>
        </p:spPr>
      </p:pic>
    </p:spTree>
    <p:extLst>
      <p:ext uri="{BB962C8B-B14F-4D97-AF65-F5344CB8AC3E}">
        <p14:creationId xmlns:p14="http://schemas.microsoft.com/office/powerpoint/2010/main" val="3290363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439146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BR" sz="1400" b="1" dirty="0">
              <a:solidFill>
                <a:schemeClr val="bg1"/>
              </a:solidFill>
            </a:endParaRPr>
          </a:p>
          <a:p>
            <a:pPr algn="just"/>
            <a:r>
              <a:rPr lang="pt-PT" sz="1400" b="1" dirty="0">
                <a:solidFill>
                  <a:schemeClr val="bg1"/>
                </a:solidFill>
              </a:rPr>
              <a:t>° Detalhes </a:t>
            </a:r>
            <a:endParaRPr lang="pt-BR" sz="1400" dirty="0">
              <a:solidFill>
                <a:schemeClr val="bg1"/>
              </a:solidFill>
            </a:endParaRPr>
          </a:p>
          <a:p>
            <a:pPr algn="just"/>
            <a:r>
              <a:rPr lang="pt-PT" sz="1400" dirty="0">
                <a:solidFill>
                  <a:schemeClr val="bg1"/>
                </a:solidFill>
              </a:rPr>
              <a:t>Ao clicar em </a:t>
            </a:r>
            <a:r>
              <a:rPr lang="pt-BR" sz="1400" dirty="0">
                <a:solidFill>
                  <a:schemeClr val="bg1"/>
                </a:solidFill>
              </a:rPr>
              <a:t>detalhes o sistema disponibilizará a página onde contém todos os detalhes do contrato, onde o usuário não poderá alterar nada pois os campos estão desabilitados.</a:t>
            </a: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7" name="Imagem 6">
            <a:extLst>
              <a:ext uri="{FF2B5EF4-FFF2-40B4-BE49-F238E27FC236}">
                <a16:creationId xmlns:a16="http://schemas.microsoft.com/office/drawing/2014/main" id="{77E7DE91-921C-496C-9B5C-BBA9C04B93B6}"/>
              </a:ext>
            </a:extLst>
          </p:cNvPr>
          <p:cNvPicPr>
            <a:picLocks noChangeAspect="1"/>
          </p:cNvPicPr>
          <p:nvPr/>
        </p:nvPicPr>
        <p:blipFill>
          <a:blip r:embed="rId5"/>
          <a:stretch>
            <a:fillRect/>
          </a:stretch>
        </p:blipFill>
        <p:spPr>
          <a:xfrm>
            <a:off x="5044610" y="1235618"/>
            <a:ext cx="6676133" cy="3231506"/>
          </a:xfrm>
          <a:prstGeom prst="rect">
            <a:avLst/>
          </a:prstGeom>
        </p:spPr>
      </p:pic>
    </p:spTree>
    <p:extLst>
      <p:ext uri="{BB962C8B-B14F-4D97-AF65-F5344CB8AC3E}">
        <p14:creationId xmlns:p14="http://schemas.microsoft.com/office/powerpoint/2010/main" val="3138497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439146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BR" sz="1400" b="1" dirty="0">
              <a:solidFill>
                <a:schemeClr val="bg1"/>
              </a:solidFill>
            </a:endParaRPr>
          </a:p>
          <a:p>
            <a:pPr algn="just"/>
            <a:r>
              <a:rPr lang="pt-PT" sz="1400" b="1" dirty="0">
                <a:solidFill>
                  <a:schemeClr val="bg1"/>
                </a:solidFill>
              </a:rPr>
              <a:t>° Historico de Movimentação </a:t>
            </a:r>
            <a:endParaRPr lang="pt-BR" sz="1400" dirty="0">
              <a:solidFill>
                <a:schemeClr val="bg1"/>
              </a:solidFill>
            </a:endParaRPr>
          </a:p>
          <a:p>
            <a:pPr algn="just"/>
            <a:r>
              <a:rPr lang="pt-PT" sz="1400" dirty="0">
                <a:solidFill>
                  <a:schemeClr val="bg1"/>
                </a:solidFill>
              </a:rPr>
              <a:t>Mostra alguns dados do contrato, o caminho que o contrato fez, com quais usuários esteve e </a:t>
            </a:r>
            <a:r>
              <a:rPr lang="pt-BR" sz="1400" dirty="0">
                <a:solidFill>
                  <a:schemeClr val="bg1"/>
                </a:solidFill>
              </a:rPr>
              <a:t>as datas das movimentações.</a:t>
            </a: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5A862D24-62E8-4EE1-8746-FB2D0CF44F50}"/>
              </a:ext>
            </a:extLst>
          </p:cNvPr>
          <p:cNvPicPr>
            <a:picLocks noChangeAspect="1"/>
          </p:cNvPicPr>
          <p:nvPr/>
        </p:nvPicPr>
        <p:blipFill>
          <a:blip r:embed="rId5"/>
          <a:stretch>
            <a:fillRect/>
          </a:stretch>
        </p:blipFill>
        <p:spPr>
          <a:xfrm>
            <a:off x="5044611" y="1272907"/>
            <a:ext cx="6676133" cy="2745829"/>
          </a:xfrm>
          <a:prstGeom prst="rect">
            <a:avLst/>
          </a:prstGeom>
        </p:spPr>
      </p:pic>
    </p:spTree>
    <p:extLst>
      <p:ext uri="{BB962C8B-B14F-4D97-AF65-F5344CB8AC3E}">
        <p14:creationId xmlns:p14="http://schemas.microsoft.com/office/powerpoint/2010/main" val="2746552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27322"/>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5709454"/>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PT" sz="1400" dirty="0">
                <a:solidFill>
                  <a:schemeClr val="bg1"/>
                </a:solidFill>
              </a:rPr>
              <a:t>° </a:t>
            </a:r>
            <a:r>
              <a:rPr lang="pt-PT" sz="1400" b="1" dirty="0">
                <a:solidFill>
                  <a:schemeClr val="bg1"/>
                </a:solidFill>
              </a:rPr>
              <a:t>Revisar </a:t>
            </a:r>
            <a:endParaRPr lang="pt-BR" sz="1400" dirty="0">
              <a:solidFill>
                <a:schemeClr val="bg1"/>
              </a:solidFill>
            </a:endParaRPr>
          </a:p>
          <a:p>
            <a:pPr algn="just"/>
            <a:r>
              <a:rPr lang="pt-PT" sz="1400" dirty="0">
                <a:solidFill>
                  <a:schemeClr val="bg1"/>
                </a:solidFill>
              </a:rPr>
              <a:t>Ao iniciar a revisão todas as informações do contrato vão aparecer, assim é possível efetuar alteração dos dados mas, os campos “Unidade”, “N° Net”, “Versão”, ”Status”, ”Código” e “Formulário” que se encontra na aba Dados Complementares não podem ser modificados.</a:t>
            </a:r>
            <a:endParaRPr lang="pt-BR" sz="1400" dirty="0">
              <a:solidFill>
                <a:schemeClr val="bg1"/>
              </a:solidFill>
            </a:endParaRPr>
          </a:p>
          <a:p>
            <a:pPr algn="just"/>
            <a:r>
              <a:rPr lang="pt-PT" sz="1400" dirty="0">
                <a:solidFill>
                  <a:schemeClr val="bg1"/>
                </a:solidFill>
              </a:rPr>
              <a:t>Ao terminar as possíveis alterações para iniciar a revisão é necessário clicar no botão “Iniciar Revisão” e assim o Contrato vai reiniciar o fluxo, voltando a estar em workflow.</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BEBAB69C-585E-498E-AFE7-C6EC98012B13}"/>
              </a:ext>
            </a:extLst>
          </p:cNvPr>
          <p:cNvPicPr>
            <a:picLocks noChangeAspect="1"/>
          </p:cNvPicPr>
          <p:nvPr/>
        </p:nvPicPr>
        <p:blipFill>
          <a:blip r:embed="rId5"/>
          <a:stretch>
            <a:fillRect/>
          </a:stretch>
        </p:blipFill>
        <p:spPr>
          <a:xfrm>
            <a:off x="5024149" y="948563"/>
            <a:ext cx="6696595" cy="3259010"/>
          </a:xfrm>
          <a:prstGeom prst="rect">
            <a:avLst/>
          </a:prstGeom>
        </p:spPr>
      </p:pic>
      <p:pic>
        <p:nvPicPr>
          <p:cNvPr id="6" name="Imagem 5">
            <a:extLst>
              <a:ext uri="{FF2B5EF4-FFF2-40B4-BE49-F238E27FC236}">
                <a16:creationId xmlns:a16="http://schemas.microsoft.com/office/drawing/2014/main" id="{3841DB2E-DBBF-418A-82E5-913A83BB8DE9}"/>
              </a:ext>
            </a:extLst>
          </p:cNvPr>
          <p:cNvPicPr>
            <a:picLocks noChangeAspect="1"/>
          </p:cNvPicPr>
          <p:nvPr/>
        </p:nvPicPr>
        <p:blipFill rotWithShape="1">
          <a:blip r:embed="rId6"/>
          <a:srcRect l="17158"/>
          <a:stretch/>
        </p:blipFill>
        <p:spPr>
          <a:xfrm>
            <a:off x="5499591" y="3240801"/>
            <a:ext cx="5745709" cy="2716428"/>
          </a:xfrm>
          <a:prstGeom prst="rect">
            <a:avLst/>
          </a:prstGeom>
        </p:spPr>
      </p:pic>
    </p:spTree>
    <p:extLst>
      <p:ext uri="{BB962C8B-B14F-4D97-AF65-F5344CB8AC3E}">
        <p14:creationId xmlns:p14="http://schemas.microsoft.com/office/powerpoint/2010/main" val="2455387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5074720"/>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PT" sz="1400" dirty="0">
                <a:solidFill>
                  <a:schemeClr val="bg1"/>
                </a:solidFill>
              </a:rPr>
              <a:t>° </a:t>
            </a:r>
            <a:r>
              <a:rPr lang="pt-PT" sz="1400" b="1" dirty="0">
                <a:solidFill>
                  <a:schemeClr val="bg1"/>
                </a:solidFill>
              </a:rPr>
              <a:t>Tornar Histórico</a:t>
            </a:r>
            <a:endParaRPr lang="pt-BR" sz="1400" dirty="0">
              <a:solidFill>
                <a:schemeClr val="bg1"/>
              </a:solidFill>
            </a:endParaRPr>
          </a:p>
          <a:p>
            <a:pPr algn="just"/>
            <a:r>
              <a:rPr lang="pt-PT" sz="1400" dirty="0">
                <a:solidFill>
                  <a:schemeClr val="bg1"/>
                </a:solidFill>
              </a:rPr>
              <a:t>Ao clicar em tornar histórico o contrato irá aparecer uma janela para confirmar se deseja tornar histórico o contrato ativo, para visualizar esse contrato novamente é necessário fazer uma pesquisa mais aprofundada na página de “pesquisa” na aba “pesquisa avançada” selecione o status então selecione o check box de </a:t>
            </a:r>
            <a:r>
              <a:rPr lang="pt-BR" sz="1400" dirty="0">
                <a:solidFill>
                  <a:schemeClr val="bg1"/>
                </a:solidFill>
              </a:rPr>
              <a:t>Contratos </a:t>
            </a:r>
            <a:r>
              <a:rPr lang="pt-PT" sz="1400" dirty="0">
                <a:solidFill>
                  <a:schemeClr val="bg1"/>
                </a:solidFill>
              </a:rPr>
              <a:t>em “Histórico” então vai ser possivél ver todos os </a:t>
            </a:r>
            <a:r>
              <a:rPr lang="pt-BR" sz="1400" dirty="0">
                <a:solidFill>
                  <a:schemeClr val="bg1"/>
                </a:solidFill>
              </a:rPr>
              <a:t>Contratos </a:t>
            </a:r>
            <a:r>
              <a:rPr lang="pt-PT" sz="1400" dirty="0">
                <a:solidFill>
                  <a:schemeClr val="bg1"/>
                </a:solidFill>
              </a:rPr>
              <a:t>que estão em histórico.</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0603C703-ED79-45EB-AA3E-8B6192F1EA79}"/>
              </a:ext>
            </a:extLst>
          </p:cNvPr>
          <p:cNvPicPr>
            <a:picLocks noChangeAspect="1"/>
          </p:cNvPicPr>
          <p:nvPr/>
        </p:nvPicPr>
        <p:blipFill>
          <a:blip r:embed="rId5"/>
          <a:stretch>
            <a:fillRect/>
          </a:stretch>
        </p:blipFill>
        <p:spPr>
          <a:xfrm>
            <a:off x="5044611" y="926724"/>
            <a:ext cx="6432644" cy="3099322"/>
          </a:xfrm>
          <a:prstGeom prst="rect">
            <a:avLst/>
          </a:prstGeom>
        </p:spPr>
      </p:pic>
      <p:pic>
        <p:nvPicPr>
          <p:cNvPr id="6" name="Imagem 5">
            <a:extLst>
              <a:ext uri="{FF2B5EF4-FFF2-40B4-BE49-F238E27FC236}">
                <a16:creationId xmlns:a16="http://schemas.microsoft.com/office/drawing/2014/main" id="{8A7FCFB7-E0FB-42AC-9F9F-EA9264815581}"/>
              </a:ext>
            </a:extLst>
          </p:cNvPr>
          <p:cNvPicPr>
            <a:picLocks noChangeAspect="1"/>
          </p:cNvPicPr>
          <p:nvPr/>
        </p:nvPicPr>
        <p:blipFill>
          <a:blip r:embed="rId6"/>
          <a:stretch>
            <a:fillRect/>
          </a:stretch>
        </p:blipFill>
        <p:spPr>
          <a:xfrm>
            <a:off x="5244700" y="3474610"/>
            <a:ext cx="6432644" cy="2426968"/>
          </a:xfrm>
          <a:prstGeom prst="rect">
            <a:avLst/>
          </a:prstGeom>
        </p:spPr>
      </p:pic>
    </p:spTree>
    <p:extLst>
      <p:ext uri="{BB962C8B-B14F-4D97-AF65-F5344CB8AC3E}">
        <p14:creationId xmlns:p14="http://schemas.microsoft.com/office/powerpoint/2010/main" val="1645507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1"/>
            <a:ext cx="4429545" cy="3615946"/>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PT" sz="1400" dirty="0">
                <a:solidFill>
                  <a:schemeClr val="bg1"/>
                </a:solidFill>
              </a:rPr>
              <a:t>° </a:t>
            </a:r>
            <a:r>
              <a:rPr lang="pt-PT" sz="1400" b="1" dirty="0">
                <a:solidFill>
                  <a:schemeClr val="bg1"/>
                </a:solidFill>
              </a:rPr>
              <a:t>Transferir Unidade</a:t>
            </a:r>
            <a:endParaRPr lang="pt-BR" sz="1400" dirty="0">
              <a:solidFill>
                <a:schemeClr val="bg1"/>
              </a:solidFill>
            </a:endParaRPr>
          </a:p>
          <a:p>
            <a:pPr algn="just"/>
            <a:r>
              <a:rPr lang="pt-PT" sz="1400" dirty="0">
                <a:solidFill>
                  <a:schemeClr val="bg1"/>
                </a:solidFill>
              </a:rPr>
              <a:t>Ao selecionar “Transferir Unidade” vai ser mostrada uma tela com algumas informaçoes do contrato e alguns campos onde se deve selecionar uma nova unidade.</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A788C751-A07C-4E99-8FBD-937E56B1AE02}"/>
              </a:ext>
            </a:extLst>
          </p:cNvPr>
          <p:cNvPicPr>
            <a:picLocks noChangeAspect="1"/>
          </p:cNvPicPr>
          <p:nvPr/>
        </p:nvPicPr>
        <p:blipFill>
          <a:blip r:embed="rId5"/>
          <a:stretch>
            <a:fillRect/>
          </a:stretch>
        </p:blipFill>
        <p:spPr>
          <a:xfrm>
            <a:off x="5046927" y="1093612"/>
            <a:ext cx="6673817" cy="3302709"/>
          </a:xfrm>
          <a:prstGeom prst="rect">
            <a:avLst/>
          </a:prstGeom>
        </p:spPr>
      </p:pic>
    </p:spTree>
    <p:extLst>
      <p:ext uri="{BB962C8B-B14F-4D97-AF65-F5344CB8AC3E}">
        <p14:creationId xmlns:p14="http://schemas.microsoft.com/office/powerpoint/2010/main" val="2943670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0"/>
            <a:ext cx="4429545" cy="4958273"/>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PT" sz="1400" dirty="0">
                <a:solidFill>
                  <a:schemeClr val="bg1"/>
                </a:solidFill>
              </a:rPr>
              <a:t>° </a:t>
            </a:r>
            <a:r>
              <a:rPr lang="pt-BR" sz="1400" b="1" dirty="0">
                <a:solidFill>
                  <a:schemeClr val="bg1"/>
                </a:solidFill>
              </a:rPr>
              <a:t>Suspender Fluxo</a:t>
            </a:r>
            <a:endParaRPr lang="pt-BR" sz="1400" dirty="0">
              <a:solidFill>
                <a:schemeClr val="bg1"/>
              </a:solidFill>
            </a:endParaRPr>
          </a:p>
          <a:p>
            <a:pPr algn="just"/>
            <a:r>
              <a:rPr lang="pt-PT" sz="1400" dirty="0">
                <a:solidFill>
                  <a:schemeClr val="bg1"/>
                </a:solidFill>
              </a:rPr>
              <a:t>Ao selecionar “Suspender fluxo” um contrato que está em workflow o fluxo vai ser suspenso e pode em algum momento ser reiniciado.</a:t>
            </a:r>
            <a:endParaRPr lang="pt-BR" sz="1400" dirty="0">
              <a:solidFill>
                <a:schemeClr val="bg1"/>
              </a:solidFill>
            </a:endParaRPr>
          </a:p>
          <a:p>
            <a:pPr algn="just"/>
            <a:r>
              <a:rPr lang="pt-BR" sz="1400" dirty="0">
                <a:solidFill>
                  <a:schemeClr val="bg1"/>
                </a:solidFill>
              </a:rPr>
              <a:t>Após clicar uma tela vai ser abrir onde é necessário escrever uma justificativa para suspender esse fluxo.</a:t>
            </a:r>
          </a:p>
          <a:p>
            <a:pPr algn="just"/>
            <a:endParaRPr lang="pt-BR" sz="1400" dirty="0">
              <a:solidFill>
                <a:schemeClr val="bg1"/>
              </a:solidFill>
            </a:endParaRPr>
          </a:p>
          <a:p>
            <a:pPr algn="just"/>
            <a:r>
              <a:rPr lang="pt-PT" sz="1400" dirty="0">
                <a:solidFill>
                  <a:schemeClr val="bg1"/>
                </a:solidFill>
              </a:rPr>
              <a:t>° </a:t>
            </a:r>
            <a:r>
              <a:rPr lang="pt-BR" sz="1400" b="1" dirty="0">
                <a:solidFill>
                  <a:schemeClr val="bg1"/>
                </a:solidFill>
              </a:rPr>
              <a:t>Reiniciar Fluxo</a:t>
            </a:r>
            <a:endParaRPr lang="pt-BR" sz="1400" dirty="0">
              <a:solidFill>
                <a:schemeClr val="bg1"/>
              </a:solidFill>
            </a:endParaRPr>
          </a:p>
          <a:p>
            <a:pPr algn="just"/>
            <a:r>
              <a:rPr lang="pt-BR" sz="1400" dirty="0">
                <a:solidFill>
                  <a:schemeClr val="bg1"/>
                </a:solidFill>
              </a:rPr>
              <a:t>Após o fluxo ser suspenso, para recupera-lo é possível reiniciando o fluxo do qual retorna em workflow.</a:t>
            </a: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11" name="Imagem 10">
            <a:extLst>
              <a:ext uri="{FF2B5EF4-FFF2-40B4-BE49-F238E27FC236}">
                <a16:creationId xmlns:a16="http://schemas.microsoft.com/office/drawing/2014/main" id="{95FCDE57-A46F-4FE9-9605-01EDEDBDDB5A}"/>
              </a:ext>
            </a:extLst>
          </p:cNvPr>
          <p:cNvPicPr>
            <a:picLocks noChangeAspect="1"/>
          </p:cNvPicPr>
          <p:nvPr/>
        </p:nvPicPr>
        <p:blipFill>
          <a:blip r:embed="rId5"/>
          <a:stretch>
            <a:fillRect/>
          </a:stretch>
        </p:blipFill>
        <p:spPr>
          <a:xfrm>
            <a:off x="5011151" y="1204740"/>
            <a:ext cx="6709593" cy="3187929"/>
          </a:xfrm>
          <a:prstGeom prst="rect">
            <a:avLst/>
          </a:prstGeom>
        </p:spPr>
      </p:pic>
      <p:pic>
        <p:nvPicPr>
          <p:cNvPr id="12" name="Imagem 11">
            <a:extLst>
              <a:ext uri="{FF2B5EF4-FFF2-40B4-BE49-F238E27FC236}">
                <a16:creationId xmlns:a16="http://schemas.microsoft.com/office/drawing/2014/main" id="{F0EAD0E9-3242-45A8-AE70-CB558FE5436A}"/>
              </a:ext>
            </a:extLst>
          </p:cNvPr>
          <p:cNvPicPr>
            <a:picLocks noChangeAspect="1"/>
          </p:cNvPicPr>
          <p:nvPr/>
        </p:nvPicPr>
        <p:blipFill>
          <a:blip r:embed="rId6"/>
          <a:stretch>
            <a:fillRect/>
          </a:stretch>
        </p:blipFill>
        <p:spPr>
          <a:xfrm>
            <a:off x="5308731" y="3596773"/>
            <a:ext cx="6582770" cy="2408930"/>
          </a:xfrm>
          <a:prstGeom prst="rect">
            <a:avLst/>
          </a:prstGeom>
        </p:spPr>
      </p:pic>
    </p:spTree>
    <p:extLst>
      <p:ext uri="{BB962C8B-B14F-4D97-AF65-F5344CB8AC3E}">
        <p14:creationId xmlns:p14="http://schemas.microsoft.com/office/powerpoint/2010/main" val="2811185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0"/>
            <a:ext cx="4429545" cy="4958273"/>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Contratos – Explorando menu de opções do Contrato</a:t>
            </a:r>
          </a:p>
          <a:p>
            <a:pPr algn="just"/>
            <a:endParaRPr lang="pt-PT" sz="1400" dirty="0">
              <a:solidFill>
                <a:schemeClr val="bg1"/>
              </a:solidFill>
            </a:endParaRPr>
          </a:p>
          <a:p>
            <a:pPr algn="just"/>
            <a:r>
              <a:rPr lang="pt-PT" sz="1400" dirty="0">
                <a:solidFill>
                  <a:schemeClr val="bg1"/>
                </a:solidFill>
              </a:rPr>
              <a:t>° </a:t>
            </a:r>
            <a:r>
              <a:rPr lang="pt-BR" sz="1400" b="1" dirty="0">
                <a:solidFill>
                  <a:schemeClr val="bg1"/>
                </a:solidFill>
              </a:rPr>
              <a:t>Cancelar Fluxo</a:t>
            </a:r>
            <a:endParaRPr lang="pt-BR" sz="1400" dirty="0">
              <a:solidFill>
                <a:schemeClr val="bg1"/>
              </a:solidFill>
            </a:endParaRPr>
          </a:p>
          <a:p>
            <a:pPr algn="just"/>
            <a:r>
              <a:rPr lang="pt-PT" sz="1400" dirty="0">
                <a:solidFill>
                  <a:schemeClr val="bg1"/>
                </a:solidFill>
              </a:rPr>
              <a:t>Ao selecionar a opção “Cancelar Fluxo”, uma janela aparacerá da qual será necessario digitar uma justificativa do cancelamento do fluxo, ao </a:t>
            </a:r>
            <a:r>
              <a:rPr lang="pt-BR" sz="1400" dirty="0">
                <a:solidFill>
                  <a:schemeClr val="bg1"/>
                </a:solidFill>
              </a:rPr>
              <a:t>cancelar o fluxo não é possível mais recupera-lo, seu status passa de “EM WORKFLOW” para “CANCELADO.</a:t>
            </a: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F9DBD563-1139-4BBB-8719-C04502203199}"/>
              </a:ext>
            </a:extLst>
          </p:cNvPr>
          <p:cNvPicPr>
            <a:picLocks noChangeAspect="1"/>
          </p:cNvPicPr>
          <p:nvPr/>
        </p:nvPicPr>
        <p:blipFill>
          <a:blip r:embed="rId5"/>
          <a:stretch>
            <a:fillRect/>
          </a:stretch>
        </p:blipFill>
        <p:spPr>
          <a:xfrm>
            <a:off x="5044611" y="850841"/>
            <a:ext cx="6661550" cy="3051356"/>
          </a:xfrm>
          <a:prstGeom prst="rect">
            <a:avLst/>
          </a:prstGeom>
        </p:spPr>
      </p:pic>
      <p:pic>
        <p:nvPicPr>
          <p:cNvPr id="11" name="Imagem 10">
            <a:extLst>
              <a:ext uri="{FF2B5EF4-FFF2-40B4-BE49-F238E27FC236}">
                <a16:creationId xmlns:a16="http://schemas.microsoft.com/office/drawing/2014/main" id="{483E7DD8-D0EA-4598-B5E7-7ACD1954E9AA}"/>
              </a:ext>
            </a:extLst>
          </p:cNvPr>
          <p:cNvPicPr>
            <a:picLocks noChangeAspect="1"/>
          </p:cNvPicPr>
          <p:nvPr/>
        </p:nvPicPr>
        <p:blipFill>
          <a:blip r:embed="rId6"/>
          <a:stretch>
            <a:fillRect/>
          </a:stretch>
        </p:blipFill>
        <p:spPr>
          <a:xfrm>
            <a:off x="5287867" y="3544378"/>
            <a:ext cx="6661213" cy="2452848"/>
          </a:xfrm>
          <a:prstGeom prst="rect">
            <a:avLst/>
          </a:prstGeom>
        </p:spPr>
      </p:pic>
    </p:spTree>
    <p:extLst>
      <p:ext uri="{BB962C8B-B14F-4D97-AF65-F5344CB8AC3E}">
        <p14:creationId xmlns:p14="http://schemas.microsoft.com/office/powerpoint/2010/main" val="3254970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29"/>
            <a:ext cx="4429545" cy="494393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Unidades</a:t>
            </a:r>
            <a:endParaRPr lang="pt-BR" sz="1400" dirty="0"/>
          </a:p>
          <a:p>
            <a:pPr algn="just"/>
            <a:endParaRPr lang="pt-BR" sz="1400" dirty="0">
              <a:solidFill>
                <a:schemeClr val="bg1"/>
              </a:solidFill>
            </a:endParaRPr>
          </a:p>
          <a:p>
            <a:pPr algn="just"/>
            <a:r>
              <a:rPr lang="pt-BR" sz="1400" dirty="0">
                <a:solidFill>
                  <a:schemeClr val="bg1"/>
                </a:solidFill>
              </a:rPr>
              <a:t>A partir de agora  abordaremos pontos mais específicos para usuários com permissão de administrador, principalmente para os módulos de cadastro.</a:t>
            </a:r>
          </a:p>
          <a:p>
            <a:pPr algn="just"/>
            <a:endParaRPr lang="pt-BR" sz="1400" dirty="0"/>
          </a:p>
          <a:p>
            <a:pPr algn="just"/>
            <a:r>
              <a:rPr lang="pt-BR" sz="1400" dirty="0">
                <a:solidFill>
                  <a:schemeClr val="bg1"/>
                </a:solidFill>
              </a:rPr>
              <a:t>As unidades são criadas através de parametrizações para terem Tipos de Contratos vinculadas a elas e serem utilizados na criação de novos Contratos.</a:t>
            </a:r>
          </a:p>
          <a:p>
            <a:pPr algn="just"/>
            <a:r>
              <a:rPr lang="pt-BR" sz="1400" dirty="0">
                <a:solidFill>
                  <a:schemeClr val="bg1"/>
                </a:solidFill>
              </a:rPr>
              <a:t>A Grande vantagem dessas unidades é a possibilidade de cadastrar dentro de uma nova Unidade os tipos de processo que pertencem a ela os usuário que vão obter direito de efetuar alguma atividade nessa unidade.</a:t>
            </a:r>
          </a:p>
          <a:p>
            <a:pPr algn="just"/>
            <a:r>
              <a:rPr lang="pt-BR" sz="1400" dirty="0">
                <a:solidFill>
                  <a:schemeClr val="bg1"/>
                </a:solidFill>
              </a:rPr>
              <a:t>O cadastro de Unidades pode ser realizado no NetDocs selecionando o módulo de “Cadastro” no menu lateral esquerdo, e selecionado o subitem “Unidades”.</a:t>
            </a:r>
          </a:p>
          <a:p>
            <a:pPr algn="just"/>
            <a:r>
              <a:rPr lang="pt-BR" sz="1400" dirty="0">
                <a:solidFill>
                  <a:schemeClr val="bg1"/>
                </a:solidFill>
              </a:rPr>
              <a:t>Dentro do cadastro das Unidades é exibida uma lista com os módulos que já estão cadastrados.</a:t>
            </a:r>
          </a:p>
          <a:p>
            <a:endParaRPr lang="pt-BR" sz="1400" dirty="0">
              <a:solidFill>
                <a:schemeClr val="bg1"/>
              </a:solidFill>
            </a:endParaRPr>
          </a:p>
          <a:p>
            <a:endParaRPr lang="pt-BR" sz="1400" dirty="0">
              <a:solidFill>
                <a:schemeClr val="bg1"/>
              </a:solidFill>
            </a:endParaRPr>
          </a:p>
          <a:p>
            <a:r>
              <a:rPr lang="pt-PT" sz="1400" dirty="0"/>
              <a:t> </a:t>
            </a:r>
            <a:endParaRPr lang="pt-BR" sz="1400" dirty="0">
              <a:solidFill>
                <a:schemeClr val="bg1"/>
              </a:solidFill>
            </a:endParaRPr>
          </a:p>
        </p:txBody>
      </p:sp>
      <p:pic>
        <p:nvPicPr>
          <p:cNvPr id="23"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520E506D-96EE-4B21-8620-938F1CB039AB}"/>
              </a:ext>
            </a:extLst>
          </p:cNvPr>
          <p:cNvPicPr>
            <a:picLocks noChangeAspect="1"/>
          </p:cNvPicPr>
          <p:nvPr/>
        </p:nvPicPr>
        <p:blipFill>
          <a:blip r:embed="rId5"/>
          <a:stretch>
            <a:fillRect/>
          </a:stretch>
        </p:blipFill>
        <p:spPr>
          <a:xfrm>
            <a:off x="5044611" y="1182632"/>
            <a:ext cx="6676133" cy="3137684"/>
          </a:xfrm>
          <a:prstGeom prst="rect">
            <a:avLst/>
          </a:prstGeom>
        </p:spPr>
      </p:pic>
      <p:sp>
        <p:nvSpPr>
          <p:cNvPr id="4" name="Retângulo 3">
            <a:extLst>
              <a:ext uri="{FF2B5EF4-FFF2-40B4-BE49-F238E27FC236}">
                <a16:creationId xmlns:a16="http://schemas.microsoft.com/office/drawing/2014/main" id="{380DAA8B-B610-494C-B608-D767114FBAC0}"/>
              </a:ext>
            </a:extLst>
          </p:cNvPr>
          <p:cNvSpPr/>
          <p:nvPr/>
        </p:nvSpPr>
        <p:spPr>
          <a:xfrm>
            <a:off x="5044611" y="1433015"/>
            <a:ext cx="1051389" cy="19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E5A50C6-7AC7-4B6B-B97C-B9D2ED1285E3}"/>
              </a:ext>
            </a:extLst>
          </p:cNvPr>
          <p:cNvSpPr/>
          <p:nvPr/>
        </p:nvSpPr>
        <p:spPr>
          <a:xfrm>
            <a:off x="5044611" y="1602485"/>
            <a:ext cx="1051389" cy="19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15345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0"/>
            <a:ext cx="4429545" cy="214229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Unidades</a:t>
            </a:r>
            <a:endParaRPr lang="pt-BR" sz="1400" dirty="0"/>
          </a:p>
          <a:p>
            <a:pPr algn="just"/>
            <a:endParaRPr lang="pt-BR" sz="1400" dirty="0">
              <a:solidFill>
                <a:schemeClr val="bg1"/>
              </a:solidFill>
            </a:endParaRPr>
          </a:p>
          <a:p>
            <a:pPr algn="just"/>
            <a:r>
              <a:rPr lang="pt-PT" sz="1400" dirty="0">
                <a:solidFill>
                  <a:schemeClr val="bg1"/>
                </a:solidFill>
              </a:rPr>
              <a:t>Para cadastrar uma nova biblioteca, basta clicar no ícone </a:t>
            </a:r>
            <a:r>
              <a:rPr lang="pt-PT" sz="1400" b="1" dirty="0">
                <a:solidFill>
                  <a:schemeClr val="bg1"/>
                </a:solidFill>
              </a:rPr>
              <a:t>“Novo item”</a:t>
            </a:r>
            <a:r>
              <a:rPr lang="pt-PT" sz="1400" dirty="0">
                <a:solidFill>
                  <a:schemeClr val="bg1"/>
                </a:solidFill>
              </a:rPr>
              <a:t>(indicado pelo sinal “+”) ou para filtrar a Unidade clicar no ícone ao lado do “+” e digitar o texto de filtro.</a:t>
            </a:r>
            <a:endParaRPr lang="pt-BR" sz="1400" dirty="0">
              <a:solidFill>
                <a:schemeClr val="bg1"/>
              </a:solidFill>
            </a:endParaRPr>
          </a:p>
          <a:p>
            <a:endParaRPr lang="pt-BR" sz="1400" dirty="0">
              <a:solidFill>
                <a:schemeClr val="bg1"/>
              </a:solidFill>
            </a:endParaRPr>
          </a:p>
          <a:p>
            <a:r>
              <a:rPr lang="pt-PT" sz="1400" dirty="0"/>
              <a:t> </a:t>
            </a:r>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348DE1DA-2219-4206-94D4-4ECD5DC7E91A}"/>
              </a:ext>
            </a:extLst>
          </p:cNvPr>
          <p:cNvPicPr>
            <a:picLocks noChangeAspect="1"/>
          </p:cNvPicPr>
          <p:nvPr/>
        </p:nvPicPr>
        <p:blipFill>
          <a:blip r:embed="rId5"/>
          <a:stretch>
            <a:fillRect/>
          </a:stretch>
        </p:blipFill>
        <p:spPr>
          <a:xfrm>
            <a:off x="5044611" y="1182632"/>
            <a:ext cx="6676133" cy="3137684"/>
          </a:xfrm>
          <a:prstGeom prst="rect">
            <a:avLst/>
          </a:prstGeom>
        </p:spPr>
      </p:pic>
      <p:sp>
        <p:nvSpPr>
          <p:cNvPr id="5" name="Retângulo 4">
            <a:extLst>
              <a:ext uri="{FF2B5EF4-FFF2-40B4-BE49-F238E27FC236}">
                <a16:creationId xmlns:a16="http://schemas.microsoft.com/office/drawing/2014/main" id="{F9263FC8-271E-456D-BC16-DB17BDFF2008}"/>
              </a:ext>
            </a:extLst>
          </p:cNvPr>
          <p:cNvSpPr/>
          <p:nvPr/>
        </p:nvSpPr>
        <p:spPr>
          <a:xfrm>
            <a:off x="6196084" y="1842448"/>
            <a:ext cx="464023"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2470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26729" y="6469"/>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3" name="Imagem 22"/>
          <p:cNvPicPr>
            <a:picLocks noChangeAspect="1"/>
          </p:cNvPicPr>
          <p:nvPr/>
        </p:nvPicPr>
        <p:blipFill rotWithShape="1">
          <a:blip r:embed="rId3"/>
          <a:srcRect l="2310" t="2356" r="5495" b="4656"/>
          <a:stretch/>
        </p:blipFill>
        <p:spPr>
          <a:xfrm>
            <a:off x="11224794" y="6001563"/>
            <a:ext cx="676275" cy="664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Agrupar 6"/>
          <p:cNvGrpSpPr/>
          <p:nvPr/>
        </p:nvGrpSpPr>
        <p:grpSpPr>
          <a:xfrm>
            <a:off x="26729" y="1850422"/>
            <a:ext cx="12015247" cy="3612018"/>
            <a:chOff x="226868" y="1850422"/>
            <a:chExt cx="12015247" cy="3612018"/>
          </a:xfrm>
        </p:grpSpPr>
        <p:grpSp>
          <p:nvGrpSpPr>
            <p:cNvPr id="243" name="Agrupar 242"/>
            <p:cNvGrpSpPr/>
            <p:nvPr/>
          </p:nvGrpSpPr>
          <p:grpSpPr>
            <a:xfrm>
              <a:off x="7165320" y="3108158"/>
              <a:ext cx="5076795" cy="653740"/>
              <a:chOff x="6908175" y="2851602"/>
              <a:chExt cx="5076795" cy="653740"/>
            </a:xfrm>
          </p:grpSpPr>
          <p:sp>
            <p:nvSpPr>
              <p:cNvPr id="244" name="CaixaDeTexto 243"/>
              <p:cNvSpPr txBox="1"/>
              <p:nvPr/>
            </p:nvSpPr>
            <p:spPr>
              <a:xfrm>
                <a:off x="6908175" y="2851602"/>
                <a:ext cx="1283172"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Parâmetros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45" name="CaixaDeTexto 244"/>
              <p:cNvSpPr txBox="1"/>
              <p:nvPr/>
            </p:nvSpPr>
            <p:spPr>
              <a:xfrm>
                <a:off x="6910802" y="3074455"/>
                <a:ext cx="5074168" cy="430887"/>
              </a:xfrm>
              <a:prstGeom prst="rect">
                <a:avLst/>
              </a:prstGeom>
              <a:noFill/>
            </p:spPr>
            <p:txBody>
              <a:bodyPr wrap="square" rtlCol="0">
                <a:spAutoFit/>
              </a:bodyPr>
              <a:lstStyle/>
              <a:p>
                <a:r>
                  <a:rPr lang="pt-BR" sz="1050" dirty="0">
                    <a:solidFill>
                      <a:schemeClr val="bg1"/>
                    </a:solidFill>
                  </a:rPr>
                  <a:t>Módulo para configuração dos parâmetros da ferramenta NetDocs. Esse módulo é visualizado apenas por usuários administradores</a:t>
                </a:r>
              </a:p>
            </p:txBody>
          </p:sp>
        </p:grpSp>
        <p:grpSp>
          <p:nvGrpSpPr>
            <p:cNvPr id="2" name="Agrupar 1"/>
            <p:cNvGrpSpPr/>
            <p:nvPr/>
          </p:nvGrpSpPr>
          <p:grpSpPr>
            <a:xfrm>
              <a:off x="226868" y="1850422"/>
              <a:ext cx="11638670" cy="3612018"/>
              <a:chOff x="-26555" y="1742219"/>
              <a:chExt cx="11638670" cy="3612018"/>
            </a:xfrm>
          </p:grpSpPr>
          <p:grpSp>
            <p:nvGrpSpPr>
              <p:cNvPr id="116" name="Agrupar 115"/>
              <p:cNvGrpSpPr/>
              <p:nvPr/>
            </p:nvGrpSpPr>
            <p:grpSpPr>
              <a:xfrm>
                <a:off x="-26555" y="3278012"/>
                <a:ext cx="5271722" cy="636812"/>
                <a:chOff x="-26555" y="2881772"/>
                <a:chExt cx="5271722" cy="636812"/>
              </a:xfrm>
            </p:grpSpPr>
            <p:sp>
              <p:nvSpPr>
                <p:cNvPr id="117" name="CaixaDeTexto 116"/>
                <p:cNvSpPr txBox="1"/>
                <p:nvPr/>
              </p:nvSpPr>
              <p:spPr>
                <a:xfrm>
                  <a:off x="3427042" y="2881772"/>
                  <a:ext cx="1818125"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Log de Aplicação</a:t>
                  </a:r>
                  <a:endParaRPr lang="pt-BR" sz="1000" b="1" dirty="0">
                    <a:solidFill>
                      <a:srgbClr val="92D050"/>
                    </a:solidFill>
                    <a:latin typeface="Segoe UI" panose="020B0502040204020203" pitchFamily="34" charset="0"/>
                    <a:cs typeface="Segoe UI" panose="020B0502040204020203" pitchFamily="34" charset="0"/>
                  </a:endParaRPr>
                </a:p>
              </p:txBody>
            </p:sp>
            <p:sp>
              <p:nvSpPr>
                <p:cNvPr id="118" name="CaixaDeTexto 117"/>
                <p:cNvSpPr txBox="1"/>
                <p:nvPr/>
              </p:nvSpPr>
              <p:spPr>
                <a:xfrm>
                  <a:off x="-26555" y="3087697"/>
                  <a:ext cx="5196518" cy="430887"/>
                </a:xfrm>
                <a:prstGeom prst="rect">
                  <a:avLst/>
                </a:prstGeom>
                <a:noFill/>
              </p:spPr>
              <p:txBody>
                <a:bodyPr wrap="square" rtlCol="0">
                  <a:spAutoFit/>
                </a:bodyPr>
                <a:lstStyle/>
                <a:p>
                  <a:pPr algn="r"/>
                  <a:r>
                    <a:rPr lang="pt-BR" sz="1050" dirty="0">
                      <a:solidFill>
                        <a:schemeClr val="bg1"/>
                      </a:solidFill>
                    </a:rPr>
                    <a:t>Módulo que exibe todos os logs gerados dentro da aplicação NetDocs. Normalmente utilizado apenas por usuários administradores</a:t>
                  </a:r>
                </a:p>
              </p:txBody>
            </p:sp>
          </p:grpSp>
          <p:grpSp>
            <p:nvGrpSpPr>
              <p:cNvPr id="119" name="Agrupar 118"/>
              <p:cNvGrpSpPr/>
              <p:nvPr/>
            </p:nvGrpSpPr>
            <p:grpSpPr>
              <a:xfrm>
                <a:off x="816429" y="3995929"/>
                <a:ext cx="4380682" cy="632860"/>
                <a:chOff x="594" y="3559049"/>
                <a:chExt cx="5196517" cy="632860"/>
              </a:xfrm>
            </p:grpSpPr>
            <p:sp>
              <p:nvSpPr>
                <p:cNvPr id="120" name="CaixaDeTexto 119"/>
                <p:cNvSpPr txBox="1"/>
                <p:nvPr/>
              </p:nvSpPr>
              <p:spPr>
                <a:xfrm>
                  <a:off x="3700596" y="3559049"/>
                  <a:ext cx="1495922"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Log de E-mail</a:t>
                  </a:r>
                  <a:endParaRPr lang="pt-BR" sz="1000" b="1" dirty="0">
                    <a:solidFill>
                      <a:srgbClr val="92D050"/>
                    </a:solidFill>
                    <a:latin typeface="Segoe UI" panose="020B0502040204020203" pitchFamily="34" charset="0"/>
                    <a:cs typeface="Segoe UI" panose="020B0502040204020203" pitchFamily="34" charset="0"/>
                  </a:endParaRPr>
                </a:p>
              </p:txBody>
            </p:sp>
            <p:sp>
              <p:nvSpPr>
                <p:cNvPr id="121" name="CaixaDeTexto 120"/>
                <p:cNvSpPr txBox="1"/>
                <p:nvPr/>
              </p:nvSpPr>
              <p:spPr>
                <a:xfrm>
                  <a:off x="594" y="3761022"/>
                  <a:ext cx="5196517" cy="430887"/>
                </a:xfrm>
                <a:prstGeom prst="rect">
                  <a:avLst/>
                </a:prstGeom>
                <a:noFill/>
              </p:spPr>
              <p:txBody>
                <a:bodyPr wrap="square" rtlCol="0">
                  <a:spAutoFit/>
                </a:bodyPr>
                <a:lstStyle/>
                <a:p>
                  <a:pPr algn="r"/>
                  <a:r>
                    <a:rPr lang="pt-BR" sz="1050" dirty="0">
                      <a:solidFill>
                        <a:schemeClr val="bg1"/>
                      </a:solidFill>
                    </a:rPr>
                    <a:t>Módulo que exibe todos os logs de envio de e-mails gerados dentro da aplicação NetDocs. Normalmente utilizado apenas por usuários administradores</a:t>
                  </a:r>
                </a:p>
              </p:txBody>
            </p:sp>
          </p:grpSp>
          <p:grpSp>
            <p:nvGrpSpPr>
              <p:cNvPr id="122" name="Agrupar 121"/>
              <p:cNvGrpSpPr/>
              <p:nvPr/>
            </p:nvGrpSpPr>
            <p:grpSpPr>
              <a:xfrm>
                <a:off x="675605" y="4706877"/>
                <a:ext cx="4491884" cy="647360"/>
                <a:chOff x="-133532" y="4198877"/>
                <a:chExt cx="5301021" cy="647360"/>
              </a:xfrm>
            </p:grpSpPr>
            <p:sp>
              <p:nvSpPr>
                <p:cNvPr id="220" name="CaixaDeTexto 219"/>
                <p:cNvSpPr txBox="1"/>
                <p:nvPr/>
              </p:nvSpPr>
              <p:spPr>
                <a:xfrm>
                  <a:off x="3443513" y="4198877"/>
                  <a:ext cx="1686872" cy="338554"/>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Log de Serviços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21" name="CaixaDeTexto 220"/>
                <p:cNvSpPr txBox="1"/>
                <p:nvPr/>
              </p:nvSpPr>
              <p:spPr>
                <a:xfrm>
                  <a:off x="-133532" y="4415350"/>
                  <a:ext cx="5301021" cy="430887"/>
                </a:xfrm>
                <a:prstGeom prst="rect">
                  <a:avLst/>
                </a:prstGeom>
                <a:noFill/>
              </p:spPr>
              <p:txBody>
                <a:bodyPr wrap="square" rtlCol="0">
                  <a:spAutoFit/>
                </a:bodyPr>
                <a:lstStyle/>
                <a:p>
                  <a:pPr algn="r"/>
                  <a:r>
                    <a:rPr lang="pt-BR" sz="1050" dirty="0">
                      <a:solidFill>
                        <a:schemeClr val="bg1"/>
                      </a:solidFill>
                    </a:rPr>
                    <a:t>Módulo que exibe todos os logs de serviços gerados dentro da aplicação NetDocs. Normalmente utilizado apenas por usuários administradores</a:t>
                  </a:r>
                </a:p>
              </p:txBody>
            </p:sp>
          </p:grpSp>
          <p:grpSp>
            <p:nvGrpSpPr>
              <p:cNvPr id="234" name="Agrupar 233"/>
              <p:cNvGrpSpPr/>
              <p:nvPr/>
            </p:nvGrpSpPr>
            <p:grpSpPr>
              <a:xfrm>
                <a:off x="-10160" y="1742219"/>
                <a:ext cx="5196518" cy="772694"/>
                <a:chOff x="-10160" y="1437419"/>
                <a:chExt cx="5196518" cy="772694"/>
              </a:xfrm>
            </p:grpSpPr>
            <p:sp>
              <p:nvSpPr>
                <p:cNvPr id="235" name="CaixaDeTexto 234"/>
                <p:cNvSpPr txBox="1"/>
                <p:nvPr/>
              </p:nvSpPr>
              <p:spPr>
                <a:xfrm>
                  <a:off x="4083384" y="1437419"/>
                  <a:ext cx="1099980" cy="338554"/>
                </a:xfrm>
                <a:prstGeom prst="rect">
                  <a:avLst/>
                </a:prstGeom>
                <a:noFill/>
              </p:spPr>
              <p:txBody>
                <a:bodyPr wrap="none" rtlCol="0">
                  <a:spAutoFit/>
                </a:bodyPr>
                <a:lstStyle/>
                <a:p>
                  <a:pPr algn="ctr"/>
                  <a:r>
                    <a:rPr lang="pt-BR" sz="1600" b="1" dirty="0">
                      <a:solidFill>
                        <a:srgbClr val="92D050"/>
                      </a:solidFill>
                      <a:latin typeface="Segoe UI" panose="020B0502040204020203" pitchFamily="34" charset="0"/>
                      <a:cs typeface="Segoe UI" panose="020B0502040204020203" pitchFamily="34" charset="0"/>
                    </a:rPr>
                    <a:t>Indicador</a:t>
                  </a:r>
                  <a:endParaRPr lang="pt-BR" sz="1000" b="1" dirty="0">
                    <a:solidFill>
                      <a:srgbClr val="92D050"/>
                    </a:solidFill>
                    <a:latin typeface="Segoe UI" panose="020B0502040204020203" pitchFamily="34" charset="0"/>
                    <a:cs typeface="Segoe UI" panose="020B0502040204020203" pitchFamily="34" charset="0"/>
                  </a:endParaRPr>
                </a:p>
              </p:txBody>
            </p:sp>
            <p:sp>
              <p:nvSpPr>
                <p:cNvPr id="236" name="CaixaDeTexto 235"/>
                <p:cNvSpPr txBox="1"/>
                <p:nvPr/>
              </p:nvSpPr>
              <p:spPr>
                <a:xfrm>
                  <a:off x="-10160" y="1633032"/>
                  <a:ext cx="5196518" cy="577081"/>
                </a:xfrm>
                <a:prstGeom prst="rect">
                  <a:avLst/>
                </a:prstGeom>
                <a:noFill/>
              </p:spPr>
              <p:txBody>
                <a:bodyPr wrap="square" rtlCol="0">
                  <a:spAutoFit/>
                </a:bodyPr>
                <a:lstStyle/>
                <a:p>
                  <a:pPr algn="r"/>
                  <a:r>
                    <a:rPr lang="pt-BR" sz="1050" dirty="0">
                      <a:solidFill>
                        <a:schemeClr val="bg1"/>
                      </a:solidFill>
                    </a:rPr>
                    <a:t>Módulo de criação de Indicadores. Esse módulo sempre é vinculado a uma </a:t>
                  </a:r>
                  <a:r>
                    <a:rPr lang="pt-BR" sz="1050" dirty="0" err="1">
                      <a:solidFill>
                        <a:schemeClr val="bg1"/>
                      </a:solidFill>
                    </a:rPr>
                    <a:t>view</a:t>
                  </a:r>
                  <a:r>
                    <a:rPr lang="pt-BR" sz="1050" dirty="0">
                      <a:solidFill>
                        <a:schemeClr val="bg1"/>
                      </a:solidFill>
                    </a:rPr>
                    <a:t>, onde as informações que serão exibidas, devem ser parametrizadas no banco de dados antes de sua criação no sistema</a:t>
                  </a:r>
                </a:p>
              </p:txBody>
            </p:sp>
          </p:grpSp>
          <p:grpSp>
            <p:nvGrpSpPr>
              <p:cNvPr id="237" name="Agrupar 236"/>
              <p:cNvGrpSpPr/>
              <p:nvPr/>
            </p:nvGrpSpPr>
            <p:grpSpPr>
              <a:xfrm>
                <a:off x="223452" y="2580222"/>
                <a:ext cx="4974449" cy="626670"/>
                <a:chOff x="223452" y="2214462"/>
                <a:chExt cx="4974449" cy="626670"/>
              </a:xfrm>
            </p:grpSpPr>
            <p:sp>
              <p:nvSpPr>
                <p:cNvPr id="238" name="CaixaDeTexto 237"/>
                <p:cNvSpPr txBox="1"/>
                <p:nvPr/>
              </p:nvSpPr>
              <p:spPr>
                <a:xfrm>
                  <a:off x="3222003" y="2214462"/>
                  <a:ext cx="1974515" cy="584775"/>
                </a:xfrm>
                <a:prstGeom prst="rect">
                  <a:avLst/>
                </a:prstGeom>
                <a:noFill/>
              </p:spPr>
              <p:txBody>
                <a:bodyPr wrap="none" rtlCol="0">
                  <a:spAutoFit/>
                </a:bodyPr>
                <a:lstStyle/>
                <a:p>
                  <a:pPr algn="r"/>
                  <a:r>
                    <a:rPr lang="pt-BR" sz="1600" b="1" dirty="0">
                      <a:solidFill>
                        <a:srgbClr val="92D050"/>
                      </a:solidFill>
                      <a:latin typeface="Segoe UI" panose="020B0502040204020203" pitchFamily="34" charset="0"/>
                      <a:cs typeface="Segoe UI" panose="020B0502040204020203" pitchFamily="34" charset="0"/>
                    </a:rPr>
                    <a:t>Locais de Arquivos</a:t>
                  </a:r>
                </a:p>
                <a:p>
                  <a:pPr algn="r"/>
                  <a:endParaRPr lang="pt-BR" sz="1600" b="1" dirty="0">
                    <a:solidFill>
                      <a:srgbClr val="92D050"/>
                    </a:solidFill>
                    <a:latin typeface="Segoe UI" panose="020B0502040204020203" pitchFamily="34" charset="0"/>
                    <a:cs typeface="Segoe UI" panose="020B0502040204020203" pitchFamily="34" charset="0"/>
                  </a:endParaRPr>
                </a:p>
              </p:txBody>
            </p:sp>
            <p:sp>
              <p:nvSpPr>
                <p:cNvPr id="239" name="CaixaDeTexto 238"/>
                <p:cNvSpPr txBox="1"/>
                <p:nvPr/>
              </p:nvSpPr>
              <p:spPr>
                <a:xfrm>
                  <a:off x="223452" y="2410245"/>
                  <a:ext cx="4974449" cy="430887"/>
                </a:xfrm>
                <a:prstGeom prst="rect">
                  <a:avLst/>
                </a:prstGeom>
                <a:noFill/>
              </p:spPr>
              <p:txBody>
                <a:bodyPr wrap="square" rtlCol="0">
                  <a:spAutoFit/>
                </a:bodyPr>
                <a:lstStyle/>
                <a:p>
                  <a:pPr algn="r"/>
                  <a:r>
                    <a:rPr lang="pt-BR" sz="1050" dirty="0">
                      <a:solidFill>
                        <a:schemeClr val="bg1"/>
                      </a:solidFill>
                    </a:rPr>
                    <a:t>Módulo de cadastro de Local de arquivo. Esse cadastro geralmente é utilizado para definir um local físico para documentos cadastrados na ferramenta</a:t>
                  </a:r>
                </a:p>
              </p:txBody>
            </p:sp>
          </p:grpSp>
          <p:grpSp>
            <p:nvGrpSpPr>
              <p:cNvPr id="240" name="Agrupar 239"/>
              <p:cNvGrpSpPr/>
              <p:nvPr/>
            </p:nvGrpSpPr>
            <p:grpSpPr>
              <a:xfrm>
                <a:off x="6914524" y="1981716"/>
                <a:ext cx="4697591" cy="814965"/>
                <a:chOff x="6944860" y="1895106"/>
                <a:chExt cx="5086775" cy="814965"/>
              </a:xfrm>
            </p:grpSpPr>
            <p:sp>
              <p:nvSpPr>
                <p:cNvPr id="241" name="CaixaDeTexto 240"/>
                <p:cNvSpPr txBox="1"/>
                <p:nvPr/>
              </p:nvSpPr>
              <p:spPr>
                <a:xfrm>
                  <a:off x="6944860" y="1895106"/>
                  <a:ext cx="801501"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Papéis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42" name="CaixaDeTexto 241"/>
                <p:cNvSpPr txBox="1"/>
                <p:nvPr/>
              </p:nvSpPr>
              <p:spPr>
                <a:xfrm>
                  <a:off x="6957467" y="2132990"/>
                  <a:ext cx="5074168" cy="577081"/>
                </a:xfrm>
                <a:prstGeom prst="rect">
                  <a:avLst/>
                </a:prstGeom>
                <a:noFill/>
              </p:spPr>
              <p:txBody>
                <a:bodyPr wrap="square" rtlCol="0">
                  <a:spAutoFit/>
                </a:bodyPr>
                <a:lstStyle/>
                <a:p>
                  <a:r>
                    <a:rPr lang="pt-BR" sz="1050" dirty="0">
                      <a:solidFill>
                        <a:schemeClr val="bg1"/>
                      </a:solidFill>
                    </a:rPr>
                    <a:t>Módulo de cadastro de papéis, onde é possível parametriza as funções do sistema: </a:t>
                  </a:r>
                  <a:r>
                    <a:rPr lang="pt-BR" sz="1050" dirty="0" err="1">
                      <a:solidFill>
                        <a:schemeClr val="bg1"/>
                      </a:solidFill>
                    </a:rPr>
                    <a:t>ByPass</a:t>
                  </a:r>
                  <a:r>
                    <a:rPr lang="pt-BR" sz="1050" dirty="0">
                      <a:solidFill>
                        <a:schemeClr val="bg1"/>
                      </a:solidFill>
                    </a:rPr>
                    <a:t> – Iniciar Workflow – Reprogramar – Reprovar – Efetivar – Encaminhar – Controlar Conclusão – Reprovar e Finalizar – Cancelar – Enviar E-mail</a:t>
                  </a:r>
                </a:p>
              </p:txBody>
            </p:sp>
          </p:grpSp>
          <p:grpSp>
            <p:nvGrpSpPr>
              <p:cNvPr id="268" name="Agrupar 267"/>
              <p:cNvGrpSpPr/>
              <p:nvPr/>
            </p:nvGrpSpPr>
            <p:grpSpPr>
              <a:xfrm>
                <a:off x="5248859" y="1868851"/>
                <a:ext cx="622722" cy="3447664"/>
                <a:chOff x="5218537" y="1519441"/>
                <a:chExt cx="622722" cy="3447664"/>
              </a:xfrm>
            </p:grpSpPr>
            <p:grpSp>
              <p:nvGrpSpPr>
                <p:cNvPr id="269" name="Agrupar 268"/>
                <p:cNvGrpSpPr>
                  <a:grpSpLocks noChangeAspect="1"/>
                </p:cNvGrpSpPr>
                <p:nvPr/>
              </p:nvGrpSpPr>
              <p:grpSpPr>
                <a:xfrm>
                  <a:off x="5218537" y="1519441"/>
                  <a:ext cx="622722" cy="560498"/>
                  <a:chOff x="4893021" y="2885749"/>
                  <a:chExt cx="1154506" cy="1039145"/>
                </a:xfrm>
              </p:grpSpPr>
              <p:sp>
                <p:nvSpPr>
                  <p:cNvPr id="288" name="AutoShape 34"/>
                  <p:cNvSpPr>
                    <a:spLocks/>
                  </p:cNvSpPr>
                  <p:nvPr/>
                </p:nvSpPr>
                <p:spPr bwMode="auto">
                  <a:xfrm rot="10800000">
                    <a:off x="4893021" y="2885749"/>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89" name="Imagem 288"/>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195272" y="3091812"/>
                    <a:ext cx="550000" cy="550000"/>
                  </a:xfrm>
                  <a:prstGeom prst="rect">
                    <a:avLst/>
                  </a:prstGeom>
                </p:spPr>
              </p:pic>
            </p:grpSp>
            <p:grpSp>
              <p:nvGrpSpPr>
                <p:cNvPr id="271" name="Agrupar 270"/>
                <p:cNvGrpSpPr>
                  <a:grpSpLocks noChangeAspect="1"/>
                </p:cNvGrpSpPr>
                <p:nvPr/>
              </p:nvGrpSpPr>
              <p:grpSpPr>
                <a:xfrm>
                  <a:off x="5218537" y="2246685"/>
                  <a:ext cx="622722" cy="560498"/>
                  <a:chOff x="4893021" y="4566875"/>
                  <a:chExt cx="1154506" cy="1039145"/>
                </a:xfrm>
              </p:grpSpPr>
              <p:sp>
                <p:nvSpPr>
                  <p:cNvPr id="284" name="AutoShape 33"/>
                  <p:cNvSpPr>
                    <a:spLocks/>
                  </p:cNvSpPr>
                  <p:nvPr/>
                </p:nvSpPr>
                <p:spPr bwMode="auto">
                  <a:xfrm rot="10800000">
                    <a:off x="4893021" y="4566875"/>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alpha val="78474"/>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85" name="Imagem 28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112640" y="4717629"/>
                    <a:ext cx="732708" cy="732708"/>
                  </a:xfrm>
                  <a:prstGeom prst="rect">
                    <a:avLst/>
                  </a:prstGeom>
                </p:spPr>
              </p:pic>
            </p:grpSp>
            <p:grpSp>
              <p:nvGrpSpPr>
                <p:cNvPr id="272" name="Agrupar 271"/>
                <p:cNvGrpSpPr>
                  <a:grpSpLocks noChangeAspect="1"/>
                </p:cNvGrpSpPr>
                <p:nvPr/>
              </p:nvGrpSpPr>
              <p:grpSpPr>
                <a:xfrm>
                  <a:off x="5224792" y="3685816"/>
                  <a:ext cx="616467" cy="554868"/>
                  <a:chOff x="4838175" y="3207646"/>
                  <a:chExt cx="1154506" cy="1039145"/>
                </a:xfrm>
              </p:grpSpPr>
              <p:sp>
                <p:nvSpPr>
                  <p:cNvPr id="282" name="AutoShape 34"/>
                  <p:cNvSpPr>
                    <a:spLocks/>
                  </p:cNvSpPr>
                  <p:nvPr/>
                </p:nvSpPr>
                <p:spPr bwMode="auto">
                  <a:xfrm rot="10800000">
                    <a:off x="4838175" y="3207646"/>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83" name="Imagem 282"/>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5153832" y="3462009"/>
                    <a:ext cx="523188" cy="523188"/>
                  </a:xfrm>
                  <a:prstGeom prst="rect">
                    <a:avLst/>
                  </a:prstGeom>
                </p:spPr>
              </p:pic>
            </p:grpSp>
            <p:grpSp>
              <p:nvGrpSpPr>
                <p:cNvPr id="273" name="Agrupar 272"/>
                <p:cNvGrpSpPr>
                  <a:grpSpLocks noChangeAspect="1"/>
                </p:cNvGrpSpPr>
                <p:nvPr/>
              </p:nvGrpSpPr>
              <p:grpSpPr>
                <a:xfrm>
                  <a:off x="5224792" y="4412237"/>
                  <a:ext cx="616467" cy="554868"/>
                  <a:chOff x="4838175" y="4888772"/>
                  <a:chExt cx="1154506" cy="1039145"/>
                </a:xfrm>
              </p:grpSpPr>
              <p:sp>
                <p:nvSpPr>
                  <p:cNvPr id="280" name="AutoShape 33"/>
                  <p:cNvSpPr>
                    <a:spLocks/>
                  </p:cNvSpPr>
                  <p:nvPr/>
                </p:nvSpPr>
                <p:spPr bwMode="auto">
                  <a:xfrm rot="10800000">
                    <a:off x="4838175" y="4888772"/>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alpha val="78474"/>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81" name="Imagem 280"/>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12776" y="5092362"/>
                    <a:ext cx="631964" cy="631964"/>
                  </a:xfrm>
                  <a:prstGeom prst="rect">
                    <a:avLst/>
                  </a:prstGeom>
                </p:spPr>
              </p:pic>
            </p:grpSp>
            <p:grpSp>
              <p:nvGrpSpPr>
                <p:cNvPr id="274" name="Agrupar 273"/>
                <p:cNvGrpSpPr>
                  <a:grpSpLocks noChangeAspect="1"/>
                </p:cNvGrpSpPr>
                <p:nvPr/>
              </p:nvGrpSpPr>
              <p:grpSpPr>
                <a:xfrm>
                  <a:off x="5224791" y="2968504"/>
                  <a:ext cx="616468" cy="554869"/>
                  <a:chOff x="4838173" y="1526521"/>
                  <a:chExt cx="1154507" cy="1039145"/>
                </a:xfrm>
              </p:grpSpPr>
              <p:sp>
                <p:nvSpPr>
                  <p:cNvPr id="278" name="AutoShape 36"/>
                  <p:cNvSpPr>
                    <a:spLocks/>
                  </p:cNvSpPr>
                  <p:nvPr/>
                </p:nvSpPr>
                <p:spPr bwMode="auto">
                  <a:xfrm rot="10800000">
                    <a:off x="4838173" y="1526521"/>
                    <a:ext cx="1154507"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79" name="Imagem 278"/>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062753" y="1697749"/>
                    <a:ext cx="705345" cy="705345"/>
                  </a:xfrm>
                  <a:prstGeom prst="rect">
                    <a:avLst/>
                  </a:prstGeom>
                </p:spPr>
              </p:pic>
            </p:grpSp>
          </p:grpSp>
          <p:grpSp>
            <p:nvGrpSpPr>
              <p:cNvPr id="290" name="Agrupar 289"/>
              <p:cNvGrpSpPr/>
              <p:nvPr/>
            </p:nvGrpSpPr>
            <p:grpSpPr>
              <a:xfrm>
                <a:off x="6909520" y="3878825"/>
                <a:ext cx="4261991" cy="818660"/>
                <a:chOff x="-285393" y="3914475"/>
                <a:chExt cx="5309995" cy="818660"/>
              </a:xfrm>
            </p:grpSpPr>
            <p:sp>
              <p:nvSpPr>
                <p:cNvPr id="291" name="CaixaDeTexto 290"/>
                <p:cNvSpPr txBox="1"/>
                <p:nvPr/>
              </p:nvSpPr>
              <p:spPr>
                <a:xfrm>
                  <a:off x="-285393" y="3914475"/>
                  <a:ext cx="3112875" cy="338554"/>
                </a:xfrm>
                <a:prstGeom prst="rect">
                  <a:avLst/>
                </a:prstGeom>
                <a:noFill/>
              </p:spPr>
              <p:txBody>
                <a:bodyPr wrap="none" rtlCol="0">
                  <a:spAutoFit/>
                </a:bodyPr>
                <a:lstStyle/>
                <a:p>
                  <a:r>
                    <a:rPr lang="pt-BR" sz="1600" b="1" dirty="0">
                      <a:solidFill>
                        <a:srgbClr val="92D050"/>
                      </a:solidFill>
                      <a:latin typeface="Segoe UI" panose="020B0502040204020203" pitchFamily="34" charset="0"/>
                      <a:cs typeface="Segoe UI" panose="020B0502040204020203" pitchFamily="34" charset="0"/>
                    </a:rPr>
                    <a:t>Transferência de Tarefas</a:t>
                  </a:r>
                  <a:endParaRPr lang="pt-BR" sz="1000" b="1" dirty="0">
                    <a:solidFill>
                      <a:srgbClr val="92D050"/>
                    </a:solidFill>
                    <a:latin typeface="Segoe UI" panose="020B0502040204020203" pitchFamily="34" charset="0"/>
                    <a:cs typeface="Segoe UI" panose="020B0502040204020203" pitchFamily="34" charset="0"/>
                  </a:endParaRPr>
                </a:p>
              </p:txBody>
            </p:sp>
            <p:sp>
              <p:nvSpPr>
                <p:cNvPr id="292" name="CaixaDeTexto 291"/>
                <p:cNvSpPr txBox="1"/>
                <p:nvPr/>
              </p:nvSpPr>
              <p:spPr>
                <a:xfrm>
                  <a:off x="-276421" y="4132971"/>
                  <a:ext cx="5301023" cy="600164"/>
                </a:xfrm>
                <a:prstGeom prst="rect">
                  <a:avLst/>
                </a:prstGeom>
                <a:noFill/>
              </p:spPr>
              <p:txBody>
                <a:bodyPr wrap="square" rtlCol="0">
                  <a:spAutoFit/>
                </a:bodyPr>
                <a:lstStyle/>
                <a:p>
                  <a:r>
                    <a:rPr lang="pt-BR" sz="1100" dirty="0">
                      <a:solidFill>
                        <a:schemeClr val="bg1"/>
                      </a:solidFill>
                    </a:rPr>
                    <a:t>Módulo que permite a transferência de atividades de um usuário para outro, evitando o atraso de uma determinada tarefa por falta de participante disponível</a:t>
                  </a:r>
                </a:p>
              </p:txBody>
            </p:sp>
          </p:grpSp>
          <p:grpSp>
            <p:nvGrpSpPr>
              <p:cNvPr id="6" name="Agrupar 5"/>
              <p:cNvGrpSpPr/>
              <p:nvPr/>
            </p:nvGrpSpPr>
            <p:grpSpPr>
              <a:xfrm>
                <a:off x="6224602" y="2156626"/>
                <a:ext cx="635718" cy="2355091"/>
                <a:chOff x="6224602" y="2156626"/>
                <a:chExt cx="635718" cy="2355091"/>
              </a:xfrm>
            </p:grpSpPr>
            <p:grpSp>
              <p:nvGrpSpPr>
                <p:cNvPr id="253" name="Agrupar 252"/>
                <p:cNvGrpSpPr>
                  <a:grpSpLocks noChangeAspect="1"/>
                </p:cNvGrpSpPr>
                <p:nvPr/>
              </p:nvGrpSpPr>
              <p:grpSpPr>
                <a:xfrm>
                  <a:off x="6239461" y="3032934"/>
                  <a:ext cx="606001" cy="545448"/>
                  <a:chOff x="5359955" y="1905294"/>
                  <a:chExt cx="1154506" cy="1039145"/>
                </a:xfrm>
              </p:grpSpPr>
              <p:sp>
                <p:nvSpPr>
                  <p:cNvPr id="260" name="AutoShape 34"/>
                  <p:cNvSpPr>
                    <a:spLocks/>
                  </p:cNvSpPr>
                  <p:nvPr/>
                </p:nvSpPr>
                <p:spPr bwMode="auto">
                  <a:xfrm rot="10800000">
                    <a:off x="5359955" y="1905294"/>
                    <a:ext cx="1154506"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61" name="Imagem 260"/>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5621816" y="2095105"/>
                    <a:ext cx="658490" cy="658490"/>
                  </a:xfrm>
                  <a:prstGeom prst="rect">
                    <a:avLst/>
                  </a:prstGeom>
                </p:spPr>
              </p:pic>
            </p:grpSp>
            <p:grpSp>
              <p:nvGrpSpPr>
                <p:cNvPr id="254" name="Agrupar 253"/>
                <p:cNvGrpSpPr>
                  <a:grpSpLocks noChangeAspect="1"/>
                </p:cNvGrpSpPr>
                <p:nvPr/>
              </p:nvGrpSpPr>
              <p:grpSpPr>
                <a:xfrm>
                  <a:off x="6239460" y="2156626"/>
                  <a:ext cx="606002" cy="545448"/>
                  <a:chOff x="5359952" y="-50502"/>
                  <a:chExt cx="1154507" cy="1039145"/>
                </a:xfrm>
              </p:grpSpPr>
              <p:sp>
                <p:nvSpPr>
                  <p:cNvPr id="258" name="AutoShape 36"/>
                  <p:cNvSpPr>
                    <a:spLocks/>
                  </p:cNvSpPr>
                  <p:nvPr/>
                </p:nvSpPr>
                <p:spPr bwMode="auto">
                  <a:xfrm rot="10800000">
                    <a:off x="5359952" y="-50502"/>
                    <a:ext cx="1154507" cy="103914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59" name="Imagem 258"/>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86856" y="178176"/>
                    <a:ext cx="641332" cy="641333"/>
                  </a:xfrm>
                  <a:prstGeom prst="rect">
                    <a:avLst/>
                  </a:prstGeom>
                </p:spPr>
              </p:pic>
            </p:grpSp>
            <p:grpSp>
              <p:nvGrpSpPr>
                <p:cNvPr id="5" name="Agrupar 4"/>
                <p:cNvGrpSpPr/>
                <p:nvPr/>
              </p:nvGrpSpPr>
              <p:grpSpPr>
                <a:xfrm>
                  <a:off x="6224602" y="3939521"/>
                  <a:ext cx="635718" cy="572196"/>
                  <a:chOff x="6224602" y="3939521"/>
                  <a:chExt cx="635718" cy="572196"/>
                </a:xfrm>
              </p:grpSpPr>
              <p:sp>
                <p:nvSpPr>
                  <p:cNvPr id="295" name="AutoShape 34"/>
                  <p:cNvSpPr>
                    <a:spLocks/>
                  </p:cNvSpPr>
                  <p:nvPr/>
                </p:nvSpPr>
                <p:spPr bwMode="auto">
                  <a:xfrm rot="10800000">
                    <a:off x="6224602" y="3939521"/>
                    <a:ext cx="635718" cy="57219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2" y="-4"/>
                          <a:pt x="5853" y="101"/>
                          <a:pt x="5494" y="306"/>
                        </a:cubicBezTo>
                        <a:cubicBezTo>
                          <a:pt x="5116" y="522"/>
                          <a:pt x="4795" y="842"/>
                          <a:pt x="4560" y="1236"/>
                        </a:cubicBezTo>
                        <a:lnTo>
                          <a:pt x="259" y="9428"/>
                        </a:lnTo>
                        <a:cubicBezTo>
                          <a:pt x="95" y="9832"/>
                          <a:pt x="7" y="10270"/>
                          <a:pt x="1" y="10714"/>
                        </a:cubicBezTo>
                        <a:cubicBezTo>
                          <a:pt x="-6" y="11191"/>
                          <a:pt x="82" y="11664"/>
                          <a:pt x="259" y="12100"/>
                        </a:cubicBezTo>
                        <a:lnTo>
                          <a:pt x="4418" y="20185"/>
                        </a:lnTo>
                        <a:cubicBezTo>
                          <a:pt x="4637" y="20610"/>
                          <a:pt x="4953" y="20962"/>
                          <a:pt x="5334" y="21208"/>
                        </a:cubicBezTo>
                        <a:cubicBezTo>
                          <a:pt x="5698" y="21443"/>
                          <a:pt x="6110" y="21572"/>
                          <a:pt x="6531" y="21584"/>
                        </a:cubicBezTo>
                        <a:lnTo>
                          <a:pt x="14739" y="21584"/>
                        </a:lnTo>
                        <a:cubicBezTo>
                          <a:pt x="15238" y="21588"/>
                          <a:pt x="15730" y="21447"/>
                          <a:pt x="16164" y="21172"/>
                        </a:cubicBezTo>
                        <a:cubicBezTo>
                          <a:pt x="16546" y="20929"/>
                          <a:pt x="16872" y="20591"/>
                          <a:pt x="17115" y="20183"/>
                        </a:cubicBezTo>
                        <a:lnTo>
                          <a:pt x="21227" y="12302"/>
                        </a:lnTo>
                        <a:cubicBezTo>
                          <a:pt x="21468" y="11849"/>
                          <a:pt x="21594" y="11332"/>
                          <a:pt x="21593" y="10807"/>
                        </a:cubicBezTo>
                        <a:cubicBezTo>
                          <a:pt x="21592" y="10284"/>
                          <a:pt x="21466" y="9771"/>
                          <a:pt x="21227" y="9321"/>
                        </a:cubicBezTo>
                        <a:lnTo>
                          <a:pt x="17012" y="1258"/>
                        </a:lnTo>
                        <a:cubicBezTo>
                          <a:pt x="16793" y="865"/>
                          <a:pt x="16485" y="543"/>
                          <a:pt x="16120" y="322"/>
                        </a:cubicBezTo>
                        <a:cubicBezTo>
                          <a:pt x="15750" y="99"/>
                          <a:pt x="15333" y="-12"/>
                          <a:pt x="14912" y="1"/>
                        </a:cubicBezTo>
                        <a:lnTo>
                          <a:pt x="6657" y="1"/>
                        </a:lnTo>
                        <a:close/>
                      </a:path>
                    </a:pathLst>
                  </a:custGeom>
                  <a:solidFill>
                    <a:srgbClr val="5984C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1200" cap="none" spc="0" normalizeH="0" baseline="0" noProof="0">
                      <a:ln>
                        <a:noFill/>
                      </a:ln>
                      <a:solidFill>
                        <a:prstClr val="black"/>
                      </a:solidFill>
                      <a:effectLst/>
                      <a:uLnTx/>
                      <a:uFillTx/>
                      <a:latin typeface="Helvetica Light" charset="0"/>
                      <a:ea typeface="Helvetica Light" charset="0"/>
                      <a:cs typeface="Helvetica Light" charset="0"/>
                      <a:sym typeface="Helvetica Light" charset="0"/>
                    </a:endParaRPr>
                  </a:p>
                </p:txBody>
              </p:sp>
              <p:pic>
                <p:nvPicPr>
                  <p:cNvPr id="296" name="Imagem 295"/>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76912" y="4032701"/>
                    <a:ext cx="385835" cy="385835"/>
                  </a:xfrm>
                  <a:prstGeom prst="rect">
                    <a:avLst/>
                  </a:prstGeom>
                </p:spPr>
              </p:pic>
            </p:grpSp>
          </p:grpSp>
        </p:grpSp>
      </p:grpSp>
      <p:pic>
        <p:nvPicPr>
          <p:cNvPr id="99" name="Imagem 98"/>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276736" y="-194093"/>
            <a:ext cx="2276925" cy="1210076"/>
          </a:xfrm>
          <a:prstGeom prst="rect">
            <a:avLst/>
          </a:prstGeom>
        </p:spPr>
      </p:pic>
    </p:spTree>
    <p:extLst>
      <p:ext uri="{BB962C8B-B14F-4D97-AF65-F5344CB8AC3E}">
        <p14:creationId xmlns:p14="http://schemas.microsoft.com/office/powerpoint/2010/main" val="3553841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0"/>
            <a:ext cx="4429545" cy="3501992"/>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Unidades</a:t>
            </a:r>
            <a:endParaRPr lang="pt-BR" sz="1400" dirty="0"/>
          </a:p>
          <a:p>
            <a:pPr algn="just"/>
            <a:endParaRPr lang="pt-BR" sz="1400" dirty="0">
              <a:solidFill>
                <a:schemeClr val="bg1"/>
              </a:solidFill>
            </a:endParaRPr>
          </a:p>
          <a:p>
            <a:pPr algn="just"/>
            <a:r>
              <a:rPr lang="pt-PT" sz="1400" dirty="0">
                <a:solidFill>
                  <a:schemeClr val="bg1"/>
                </a:solidFill>
              </a:rPr>
              <a:t>Para cadastrar uma nova unidade é necessário definir um nome, descrição, tipo de contrato que vai pertencer a essa unidade, local de aquivo, o usuário que vai ter direitos e quais direitos ele vai ter nessa unidade como (“Publico”, “Administrador”,”Bibliotecario” e etc...), quais usuários vão ter o direito e acesso aos </a:t>
            </a:r>
            <a:r>
              <a:rPr lang="pt-BR" sz="1400" dirty="0">
                <a:solidFill>
                  <a:schemeClr val="bg1"/>
                </a:solidFill>
              </a:rPr>
              <a:t>Contratos </a:t>
            </a:r>
            <a:r>
              <a:rPr lang="pt-PT" sz="1400" dirty="0">
                <a:solidFill>
                  <a:schemeClr val="bg1"/>
                </a:solidFill>
              </a:rPr>
              <a:t>que pertencem a essa unidade, quais usuários vão ter permissão de salvar esse contrato. Ao final  do preenchimento, clicar no botão </a:t>
            </a:r>
            <a:r>
              <a:rPr lang="pt-PT" sz="1400" b="1" dirty="0">
                <a:solidFill>
                  <a:schemeClr val="bg1"/>
                </a:solidFill>
              </a:rPr>
              <a:t>“salvar” </a:t>
            </a:r>
            <a:r>
              <a:rPr lang="pt-PT" sz="1400" dirty="0">
                <a:solidFill>
                  <a:schemeClr val="bg1"/>
                </a:solidFill>
              </a:rPr>
              <a:t>irá concluir a criação do mesmo.</a:t>
            </a:r>
            <a:endParaRPr lang="pt-BR" sz="1400" dirty="0">
              <a:solidFill>
                <a:schemeClr val="bg1"/>
              </a:solidFill>
            </a:endParaRPr>
          </a:p>
          <a:p>
            <a:endParaRPr lang="pt-BR" sz="1400" dirty="0">
              <a:solidFill>
                <a:schemeClr val="bg1"/>
              </a:solidFill>
            </a:endParaRPr>
          </a:p>
          <a:p>
            <a:r>
              <a:rPr lang="pt-PT" sz="1400" dirty="0"/>
              <a:t> </a:t>
            </a:r>
            <a:endParaRPr lang="pt-BR" sz="1400" dirty="0">
              <a:solidFill>
                <a:schemeClr val="bg1"/>
              </a:solidFill>
            </a:endParaRPr>
          </a:p>
        </p:txBody>
      </p:sp>
      <p:pic>
        <p:nvPicPr>
          <p:cNvPr id="23"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8F03F65-79A3-4065-B29D-F526B8A93C3E}"/>
              </a:ext>
            </a:extLst>
          </p:cNvPr>
          <p:cNvPicPr>
            <a:picLocks noChangeAspect="1"/>
          </p:cNvPicPr>
          <p:nvPr/>
        </p:nvPicPr>
        <p:blipFill>
          <a:blip r:embed="rId5"/>
          <a:stretch>
            <a:fillRect/>
          </a:stretch>
        </p:blipFill>
        <p:spPr>
          <a:xfrm>
            <a:off x="5044610" y="1248970"/>
            <a:ext cx="6676133" cy="3248787"/>
          </a:xfrm>
          <a:prstGeom prst="rect">
            <a:avLst/>
          </a:prstGeom>
        </p:spPr>
      </p:pic>
    </p:spTree>
    <p:extLst>
      <p:ext uri="{BB962C8B-B14F-4D97-AF65-F5344CB8AC3E}">
        <p14:creationId xmlns:p14="http://schemas.microsoft.com/office/powerpoint/2010/main" val="2164786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72848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Áreas</a:t>
            </a:r>
            <a:endParaRPr lang="pt-BR" sz="1400" dirty="0"/>
          </a:p>
          <a:p>
            <a:pPr algn="just"/>
            <a:endParaRPr lang="pt-BR" sz="1400" dirty="0">
              <a:solidFill>
                <a:schemeClr val="bg1"/>
              </a:solidFill>
            </a:endParaRPr>
          </a:p>
          <a:p>
            <a:pPr algn="just"/>
            <a:r>
              <a:rPr lang="pt-BR" sz="1400" dirty="0">
                <a:solidFill>
                  <a:schemeClr val="bg1"/>
                </a:solidFill>
              </a:rPr>
              <a:t>O cadastro de Áreas na ferramenta é feito acessando o menu lateral esquerdo Cadastro &gt; Áreas.</a:t>
            </a:r>
          </a:p>
          <a:p>
            <a:pPr algn="just"/>
            <a:r>
              <a:rPr lang="pt-PT" sz="1400" dirty="0">
                <a:solidFill>
                  <a:schemeClr val="bg1"/>
                </a:solidFill>
              </a:rPr>
              <a:t>Ao Clicar no menu lateral uma tela com uma relação de todas as áreas vai aparecer.</a:t>
            </a:r>
          </a:p>
          <a:p>
            <a:pPr algn="just"/>
            <a:r>
              <a:rPr lang="pt-PT" sz="1400" dirty="0">
                <a:solidFill>
                  <a:schemeClr val="bg1"/>
                </a:solidFill>
              </a:rPr>
              <a:t>Para cadastrar uma nova área é necessário clicar no botão com sinal de “+”, caso queira filtrar alguma área em especifico há um botão de filtro ao lado do “+”.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01FEC699-DACF-4C70-9A89-DB63AD8A46B0}"/>
              </a:ext>
            </a:extLst>
          </p:cNvPr>
          <p:cNvPicPr>
            <a:picLocks noChangeAspect="1"/>
          </p:cNvPicPr>
          <p:nvPr/>
        </p:nvPicPr>
        <p:blipFill>
          <a:blip r:embed="rId5"/>
          <a:stretch>
            <a:fillRect/>
          </a:stretch>
        </p:blipFill>
        <p:spPr>
          <a:xfrm>
            <a:off x="5024909" y="1267109"/>
            <a:ext cx="6695836" cy="3058713"/>
          </a:xfrm>
          <a:prstGeom prst="rect">
            <a:avLst/>
          </a:prstGeom>
        </p:spPr>
      </p:pic>
      <p:sp>
        <p:nvSpPr>
          <p:cNvPr id="5" name="Retângulo 4">
            <a:extLst>
              <a:ext uri="{FF2B5EF4-FFF2-40B4-BE49-F238E27FC236}">
                <a16:creationId xmlns:a16="http://schemas.microsoft.com/office/drawing/2014/main" id="{ADBD7973-C853-4883-A687-46AF64C12480}"/>
              </a:ext>
            </a:extLst>
          </p:cNvPr>
          <p:cNvSpPr/>
          <p:nvPr/>
        </p:nvSpPr>
        <p:spPr>
          <a:xfrm>
            <a:off x="6196084" y="1924334"/>
            <a:ext cx="409432" cy="19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8D92F3F-44D7-4B89-B647-7B85B104FDBB}"/>
              </a:ext>
            </a:extLst>
          </p:cNvPr>
          <p:cNvSpPr/>
          <p:nvPr/>
        </p:nvSpPr>
        <p:spPr>
          <a:xfrm>
            <a:off x="5020220" y="1500003"/>
            <a:ext cx="1075780" cy="2121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6FCC29A4-98FE-4D08-8B44-A9682560328D}"/>
              </a:ext>
            </a:extLst>
          </p:cNvPr>
          <p:cNvSpPr/>
          <p:nvPr/>
        </p:nvSpPr>
        <p:spPr>
          <a:xfrm>
            <a:off x="5030540" y="1856638"/>
            <a:ext cx="1075780" cy="2121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28372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72848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Áreas</a:t>
            </a:r>
            <a:endParaRPr lang="pt-BR" sz="1400" dirty="0"/>
          </a:p>
          <a:p>
            <a:pPr algn="just"/>
            <a:endParaRPr lang="pt-BR" sz="1400" dirty="0">
              <a:solidFill>
                <a:schemeClr val="bg1"/>
              </a:solidFill>
            </a:endParaRPr>
          </a:p>
          <a:p>
            <a:pPr algn="just"/>
            <a:r>
              <a:rPr lang="pt-PT" sz="1400" dirty="0">
                <a:solidFill>
                  <a:schemeClr val="bg1"/>
                </a:solidFill>
              </a:rPr>
              <a:t>Após preencher os campos Nome, Descrição clicar em salvar e o uma nova área vai ser criada.</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ED4FF829-192B-4441-9A6D-8EDE95588097}"/>
              </a:ext>
            </a:extLst>
          </p:cNvPr>
          <p:cNvPicPr>
            <a:picLocks noChangeAspect="1"/>
          </p:cNvPicPr>
          <p:nvPr/>
        </p:nvPicPr>
        <p:blipFill>
          <a:blip r:embed="rId5"/>
          <a:stretch>
            <a:fillRect/>
          </a:stretch>
        </p:blipFill>
        <p:spPr>
          <a:xfrm>
            <a:off x="5044609" y="1258619"/>
            <a:ext cx="6676135" cy="3073763"/>
          </a:xfrm>
          <a:prstGeom prst="rect">
            <a:avLst/>
          </a:prstGeom>
        </p:spPr>
      </p:pic>
    </p:spTree>
    <p:extLst>
      <p:ext uri="{BB962C8B-B14F-4D97-AF65-F5344CB8AC3E}">
        <p14:creationId xmlns:p14="http://schemas.microsoft.com/office/powerpoint/2010/main" val="822062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53015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Dashboard</a:t>
            </a:r>
            <a:endParaRPr lang="pt-BR" sz="1400" dirty="0"/>
          </a:p>
          <a:p>
            <a:pPr algn="just"/>
            <a:endParaRPr lang="pt-BR" sz="1400" dirty="0">
              <a:solidFill>
                <a:schemeClr val="bg1"/>
              </a:solidFill>
            </a:endParaRPr>
          </a:p>
          <a:p>
            <a:pPr algn="just"/>
            <a:r>
              <a:rPr lang="pt-BR" sz="1400" dirty="0">
                <a:solidFill>
                  <a:schemeClr val="bg1"/>
                </a:solidFill>
              </a:rPr>
              <a:t>O cadastro de Dashboards na ferramenta é feito acessando o menu lateral esquerdo Cadastro &gt; Dashboard.</a:t>
            </a:r>
          </a:p>
          <a:p>
            <a:pPr algn="just"/>
            <a:r>
              <a:rPr lang="pt-PT" sz="1400" dirty="0">
                <a:solidFill>
                  <a:schemeClr val="bg1"/>
                </a:solidFill>
              </a:rPr>
              <a:t>Para cadastrar uma novo dashboard é necessário clicar no botão com sinal de “+”, caso queira filtrar algum dashboard em especifico há um botão de filtro ao lado do “+”. </a:t>
            </a:r>
            <a:endParaRPr lang="pt-BR" sz="1400" dirty="0">
              <a:solidFill>
                <a:schemeClr val="bg1"/>
              </a:solidFill>
            </a:endParaRPr>
          </a:p>
          <a:p>
            <a:pPr algn="just"/>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6CCB284D-5C95-44B6-B0D8-4B3409785793}"/>
              </a:ext>
            </a:extLst>
          </p:cNvPr>
          <p:cNvPicPr>
            <a:picLocks noChangeAspect="1"/>
          </p:cNvPicPr>
          <p:nvPr/>
        </p:nvPicPr>
        <p:blipFill>
          <a:blip r:embed="rId5"/>
          <a:stretch>
            <a:fillRect/>
          </a:stretch>
        </p:blipFill>
        <p:spPr>
          <a:xfrm>
            <a:off x="5030540" y="1297192"/>
            <a:ext cx="6690204" cy="2573156"/>
          </a:xfrm>
          <a:prstGeom prst="rect">
            <a:avLst/>
          </a:prstGeom>
        </p:spPr>
      </p:pic>
      <p:sp>
        <p:nvSpPr>
          <p:cNvPr id="4" name="Retângulo 3">
            <a:extLst>
              <a:ext uri="{FF2B5EF4-FFF2-40B4-BE49-F238E27FC236}">
                <a16:creationId xmlns:a16="http://schemas.microsoft.com/office/drawing/2014/main" id="{4CE591FC-1D33-4860-8AFB-25A700273BED}"/>
              </a:ext>
            </a:extLst>
          </p:cNvPr>
          <p:cNvSpPr/>
          <p:nvPr/>
        </p:nvSpPr>
        <p:spPr>
          <a:xfrm>
            <a:off x="5030540" y="1542197"/>
            <a:ext cx="1065460" cy="19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F16755B-CD4E-4A37-B8FB-ED2BA8D5FB24}"/>
              </a:ext>
            </a:extLst>
          </p:cNvPr>
          <p:cNvSpPr/>
          <p:nvPr/>
        </p:nvSpPr>
        <p:spPr>
          <a:xfrm>
            <a:off x="5021160" y="2092002"/>
            <a:ext cx="1065460" cy="19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51CE1A70-677E-4917-9733-2D54249D65BA}"/>
              </a:ext>
            </a:extLst>
          </p:cNvPr>
          <p:cNvSpPr/>
          <p:nvPr/>
        </p:nvSpPr>
        <p:spPr>
          <a:xfrm flipH="1">
            <a:off x="6182434" y="1945431"/>
            <a:ext cx="423081" cy="19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96376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53015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Dashboard</a:t>
            </a:r>
            <a:endParaRPr lang="pt-BR" sz="1400" dirty="0"/>
          </a:p>
          <a:p>
            <a:pPr algn="just"/>
            <a:endParaRPr lang="pt-BR" sz="1400" dirty="0">
              <a:solidFill>
                <a:schemeClr val="bg1"/>
              </a:solidFill>
            </a:endParaRPr>
          </a:p>
          <a:p>
            <a:pPr algn="just"/>
            <a:r>
              <a:rPr lang="pt-BR" sz="1400" dirty="0">
                <a:solidFill>
                  <a:schemeClr val="bg1"/>
                </a:solidFill>
              </a:rPr>
              <a:t>É necessário preencher o Nome do Dashboard, Descrição, indicadores associados com os  indicadores disponíveis e os usuários associados com os usuários disponíveis isso para os usuários que devem ter acesso aos Dashboards.</a:t>
            </a: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7C95CC39-E0DF-48BE-B61F-2791642565FA}"/>
              </a:ext>
            </a:extLst>
          </p:cNvPr>
          <p:cNvPicPr>
            <a:picLocks noChangeAspect="1"/>
          </p:cNvPicPr>
          <p:nvPr/>
        </p:nvPicPr>
        <p:blipFill>
          <a:blip r:embed="rId5"/>
          <a:stretch>
            <a:fillRect/>
          </a:stretch>
        </p:blipFill>
        <p:spPr>
          <a:xfrm>
            <a:off x="5030540" y="1272909"/>
            <a:ext cx="6690204" cy="3260479"/>
          </a:xfrm>
          <a:prstGeom prst="rect">
            <a:avLst/>
          </a:prstGeom>
        </p:spPr>
      </p:pic>
    </p:spTree>
    <p:extLst>
      <p:ext uri="{BB962C8B-B14F-4D97-AF65-F5344CB8AC3E}">
        <p14:creationId xmlns:p14="http://schemas.microsoft.com/office/powerpoint/2010/main" val="2332641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53015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Extensões</a:t>
            </a:r>
            <a:endParaRPr lang="pt-BR" sz="1400" dirty="0"/>
          </a:p>
          <a:p>
            <a:pPr algn="just"/>
            <a:endParaRPr lang="pt-BR" sz="1400" dirty="0">
              <a:solidFill>
                <a:schemeClr val="bg1"/>
              </a:solidFill>
            </a:endParaRPr>
          </a:p>
          <a:p>
            <a:pPr algn="just"/>
            <a:r>
              <a:rPr lang="pt-BR" sz="1400" dirty="0">
                <a:solidFill>
                  <a:schemeClr val="bg1"/>
                </a:solidFill>
              </a:rPr>
              <a:t>Na pagina de extensões é possível cadastrar as extensões que vão ser recebidas pelo sistema(.docx, .xls, .xlsx, .jpg).</a:t>
            </a:r>
          </a:p>
          <a:p>
            <a:pPr algn="just"/>
            <a:r>
              <a:rPr lang="pt-PT" sz="1400" dirty="0">
                <a:solidFill>
                  <a:schemeClr val="bg1"/>
                </a:solidFill>
              </a:rPr>
              <a:t>Para cadastrar uma nova extensão é necessário clicar no botão com sinal de “+”, caso queira filtrar alguma extensão em especifico há um botão de filtro ao lado do “+”. </a:t>
            </a:r>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7882CA39-1860-4196-B5A9-2DB3D20D4A7F}"/>
              </a:ext>
            </a:extLst>
          </p:cNvPr>
          <p:cNvPicPr>
            <a:picLocks noChangeAspect="1"/>
          </p:cNvPicPr>
          <p:nvPr/>
        </p:nvPicPr>
        <p:blipFill>
          <a:blip r:embed="rId5"/>
          <a:stretch>
            <a:fillRect/>
          </a:stretch>
        </p:blipFill>
        <p:spPr>
          <a:xfrm>
            <a:off x="5030541" y="1221910"/>
            <a:ext cx="6690204" cy="3117194"/>
          </a:xfrm>
          <a:prstGeom prst="rect">
            <a:avLst/>
          </a:prstGeom>
        </p:spPr>
      </p:pic>
      <p:sp>
        <p:nvSpPr>
          <p:cNvPr id="4" name="Retângulo 3">
            <a:extLst>
              <a:ext uri="{FF2B5EF4-FFF2-40B4-BE49-F238E27FC236}">
                <a16:creationId xmlns:a16="http://schemas.microsoft.com/office/drawing/2014/main" id="{CB4783B1-84D3-4BC9-A6D5-76F791DBEECF}"/>
              </a:ext>
            </a:extLst>
          </p:cNvPr>
          <p:cNvSpPr/>
          <p:nvPr/>
        </p:nvSpPr>
        <p:spPr>
          <a:xfrm>
            <a:off x="5030542" y="1433015"/>
            <a:ext cx="947178"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A61E4313-1793-47E6-BE69-E9284AF14F16}"/>
              </a:ext>
            </a:extLst>
          </p:cNvPr>
          <p:cNvSpPr/>
          <p:nvPr/>
        </p:nvSpPr>
        <p:spPr>
          <a:xfrm>
            <a:off x="5030542" y="2107784"/>
            <a:ext cx="947178"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00EE2832-D11A-49D2-9EA9-C5452320EEA1}"/>
              </a:ext>
            </a:extLst>
          </p:cNvPr>
          <p:cNvSpPr/>
          <p:nvPr/>
        </p:nvSpPr>
        <p:spPr>
          <a:xfrm>
            <a:off x="6069408" y="1828800"/>
            <a:ext cx="418672" cy="163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92733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18344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Extensões</a:t>
            </a:r>
            <a:endParaRPr lang="pt-BR" sz="1400" dirty="0"/>
          </a:p>
          <a:p>
            <a:pPr algn="just"/>
            <a:endParaRPr lang="pt-BR" sz="1400" dirty="0">
              <a:solidFill>
                <a:schemeClr val="bg1"/>
              </a:solidFill>
            </a:endParaRPr>
          </a:p>
          <a:p>
            <a:pPr algn="just"/>
            <a:r>
              <a:rPr lang="pt-BR" sz="1400" dirty="0">
                <a:solidFill>
                  <a:schemeClr val="bg1"/>
                </a:solidFill>
              </a:rPr>
              <a:t>No campo Extensão digite o extensão do tipo de arquivo que deseja inserir (exemplo: .doc) na descriçaõ colocar para que arquivo essa extensão funciona (Word, pdf) em seguida clique em salvar e uma nova extensão vai ser criada.</a:t>
            </a: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37210458-2D15-47AC-BB1E-DE08E4A78E99}"/>
              </a:ext>
            </a:extLst>
          </p:cNvPr>
          <p:cNvPicPr>
            <a:picLocks noChangeAspect="1"/>
          </p:cNvPicPr>
          <p:nvPr/>
        </p:nvPicPr>
        <p:blipFill>
          <a:blip r:embed="rId5"/>
          <a:stretch>
            <a:fillRect/>
          </a:stretch>
        </p:blipFill>
        <p:spPr>
          <a:xfrm>
            <a:off x="5030540" y="1218924"/>
            <a:ext cx="6690204" cy="3227213"/>
          </a:xfrm>
          <a:prstGeom prst="rect">
            <a:avLst/>
          </a:prstGeom>
        </p:spPr>
      </p:pic>
    </p:spTree>
    <p:extLst>
      <p:ext uri="{BB962C8B-B14F-4D97-AF65-F5344CB8AC3E}">
        <p14:creationId xmlns:p14="http://schemas.microsoft.com/office/powerpoint/2010/main" val="1519337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07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Fluxos BPM</a:t>
            </a:r>
            <a:endParaRPr lang="pt-BR" sz="1400" dirty="0"/>
          </a:p>
          <a:p>
            <a:pPr algn="just"/>
            <a:endParaRPr lang="pt-PT" sz="1400" b="1" dirty="0">
              <a:solidFill>
                <a:schemeClr val="bg1"/>
              </a:solidFill>
            </a:endParaRPr>
          </a:p>
          <a:p>
            <a:pPr algn="just"/>
            <a:r>
              <a:rPr lang="pt-BR" sz="1400" dirty="0">
                <a:solidFill>
                  <a:schemeClr val="bg1"/>
                </a:solidFill>
              </a:rPr>
              <a:t>O fluxo bpm é possivél desenhar um fluxo seguindo as notação bpm mais simples.</a:t>
            </a:r>
          </a:p>
          <a:p>
            <a:pPr algn="just"/>
            <a:r>
              <a:rPr lang="pt-BR" sz="1400" dirty="0">
                <a:solidFill>
                  <a:schemeClr val="bg1"/>
                </a:solidFill>
              </a:rPr>
              <a:t>Para acessar o fluxo bpm é vá para o menu lateral esquerdo em fluxo padrão &gt; BPM. </a:t>
            </a:r>
          </a:p>
          <a:p>
            <a:pPr algn="just"/>
            <a:r>
              <a:rPr lang="pt-PT" sz="1400" dirty="0">
                <a:solidFill>
                  <a:schemeClr val="bg1"/>
                </a:solidFill>
              </a:rPr>
              <a:t>Para cadastrar um novo fluxo é necessário clicar no botão com sinal de “+”, caso queira filtrar algum fluxo em especifico há um botão de filtro ao lado do “+”.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8FE2F5A2-8498-47D8-BE78-C8642218C18B}"/>
              </a:ext>
            </a:extLst>
          </p:cNvPr>
          <p:cNvPicPr>
            <a:picLocks noChangeAspect="1"/>
          </p:cNvPicPr>
          <p:nvPr/>
        </p:nvPicPr>
        <p:blipFill>
          <a:blip r:embed="rId5"/>
          <a:stretch>
            <a:fillRect/>
          </a:stretch>
        </p:blipFill>
        <p:spPr>
          <a:xfrm>
            <a:off x="5030540" y="1150078"/>
            <a:ext cx="6690204" cy="3238791"/>
          </a:xfrm>
          <a:prstGeom prst="rect">
            <a:avLst/>
          </a:prstGeom>
        </p:spPr>
      </p:pic>
      <p:sp>
        <p:nvSpPr>
          <p:cNvPr id="4" name="Retângulo 3">
            <a:extLst>
              <a:ext uri="{FF2B5EF4-FFF2-40B4-BE49-F238E27FC236}">
                <a16:creationId xmlns:a16="http://schemas.microsoft.com/office/drawing/2014/main" id="{52E32351-34B4-4479-9BAF-24D8C3661D64}"/>
              </a:ext>
            </a:extLst>
          </p:cNvPr>
          <p:cNvSpPr/>
          <p:nvPr/>
        </p:nvSpPr>
        <p:spPr>
          <a:xfrm>
            <a:off x="5030540" y="1378424"/>
            <a:ext cx="960827" cy="163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E4E7CBF-C333-422B-95EE-30A7FF8FA41B}"/>
              </a:ext>
            </a:extLst>
          </p:cNvPr>
          <p:cNvSpPr/>
          <p:nvPr/>
        </p:nvSpPr>
        <p:spPr>
          <a:xfrm>
            <a:off x="5046316" y="2179694"/>
            <a:ext cx="960827" cy="163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78FEC0E6-3BAC-4CC0-AB59-14896330C4E2}"/>
              </a:ext>
            </a:extLst>
          </p:cNvPr>
          <p:cNvSpPr/>
          <p:nvPr/>
        </p:nvSpPr>
        <p:spPr>
          <a:xfrm>
            <a:off x="6080129" y="1760561"/>
            <a:ext cx="418672" cy="150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86677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1"/>
            <a:ext cx="4429545" cy="4136769"/>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Fluxos BPM</a:t>
            </a:r>
            <a:endParaRPr lang="pt-BR" sz="1400" dirty="0"/>
          </a:p>
          <a:p>
            <a:pPr algn="just"/>
            <a:endParaRPr lang="pt-BR" sz="1400" dirty="0">
              <a:solidFill>
                <a:schemeClr val="bg1"/>
              </a:solidFill>
            </a:endParaRPr>
          </a:p>
          <a:p>
            <a:pPr algn="just"/>
            <a:r>
              <a:rPr lang="pt-BR" sz="1400" dirty="0">
                <a:solidFill>
                  <a:schemeClr val="bg1"/>
                </a:solidFill>
              </a:rPr>
              <a:t>A tela que vai ser aberta é uma tela onde se cadastra um novo fluxo, na barra lateral se encontram as atividades que está presente em um fluxo e podem ser inseridas no desenho como (tarefa, tarefa encaminhar, aprovar, reprovar, encaminhar, inicio, fim), a primeira tarefa sempre precisará ser parametrizada com papel de “INICIAR WORKFLOW”, para parametrizar basta clicar na chave que está indicada na imagem, que aparecerá a tela de detalhes tarefa onde poderá ser feito a parametrização da tarefa, como uma observação padrão, um formulário a ser preenchido na tarefa, valor limite da tarefa, o tipo de participante e o papel.</a:t>
            </a: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23B52411-D408-4CC5-B5D6-A844129DB333}"/>
              </a:ext>
            </a:extLst>
          </p:cNvPr>
          <p:cNvPicPr>
            <a:picLocks noChangeAspect="1"/>
          </p:cNvPicPr>
          <p:nvPr/>
        </p:nvPicPr>
        <p:blipFill>
          <a:blip r:embed="rId5"/>
          <a:stretch>
            <a:fillRect/>
          </a:stretch>
        </p:blipFill>
        <p:spPr>
          <a:xfrm>
            <a:off x="5030540" y="803551"/>
            <a:ext cx="6690204" cy="3258184"/>
          </a:xfrm>
          <a:prstGeom prst="rect">
            <a:avLst/>
          </a:prstGeom>
        </p:spPr>
      </p:pic>
      <p:sp>
        <p:nvSpPr>
          <p:cNvPr id="4" name="Retângulo 3">
            <a:extLst>
              <a:ext uri="{FF2B5EF4-FFF2-40B4-BE49-F238E27FC236}">
                <a16:creationId xmlns:a16="http://schemas.microsoft.com/office/drawing/2014/main" id="{945B136D-AD7E-49DC-B0A4-E1F2BAA72F27}"/>
              </a:ext>
            </a:extLst>
          </p:cNvPr>
          <p:cNvSpPr/>
          <p:nvPr/>
        </p:nvSpPr>
        <p:spPr>
          <a:xfrm>
            <a:off x="8461612" y="2643756"/>
            <a:ext cx="136478" cy="109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170D875E-1C15-44F9-BCEC-3798D80EEEFC}"/>
              </a:ext>
            </a:extLst>
          </p:cNvPr>
          <p:cNvPicPr>
            <a:picLocks noChangeAspect="1"/>
          </p:cNvPicPr>
          <p:nvPr/>
        </p:nvPicPr>
        <p:blipFill>
          <a:blip r:embed="rId6"/>
          <a:stretch>
            <a:fillRect/>
          </a:stretch>
        </p:blipFill>
        <p:spPr>
          <a:xfrm>
            <a:off x="7922221" y="3128154"/>
            <a:ext cx="4099020" cy="2890069"/>
          </a:xfrm>
          <a:prstGeom prst="rect">
            <a:avLst/>
          </a:prstGeom>
        </p:spPr>
      </p:pic>
    </p:spTree>
    <p:extLst>
      <p:ext uri="{BB962C8B-B14F-4D97-AF65-F5344CB8AC3E}">
        <p14:creationId xmlns:p14="http://schemas.microsoft.com/office/powerpoint/2010/main" val="2645122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85452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Fluxos BPM</a:t>
            </a:r>
            <a:endParaRPr lang="pt-BR" sz="1400" dirty="0"/>
          </a:p>
          <a:p>
            <a:pPr algn="just"/>
            <a:endParaRPr lang="pt-BR" sz="1400" dirty="0">
              <a:solidFill>
                <a:schemeClr val="bg1"/>
              </a:solidFill>
            </a:endParaRPr>
          </a:p>
          <a:p>
            <a:pPr algn="just"/>
            <a:r>
              <a:rPr lang="pt-BR" sz="1400" dirty="0">
                <a:solidFill>
                  <a:schemeClr val="bg1"/>
                </a:solidFill>
              </a:rPr>
              <a:t>Em seguida é preciso preencher mais informações na aba Dados do Fluxo. </a:t>
            </a:r>
          </a:p>
          <a:p>
            <a:pPr algn="just"/>
            <a:r>
              <a:rPr lang="pt-BR" sz="1400" dirty="0">
                <a:solidFill>
                  <a:schemeClr val="bg1"/>
                </a:solidFill>
              </a:rPr>
              <a:t>No campo tipo de fluxo é necessário escolher entre Documental ou processo, em seguida selecionar uma unidade entre as “unidades disponiveis” e adicionar em “unidades associadas”, e o usuário que vai ter direitos nesse fluxo de usuários disponiveis para usuários associados.</a:t>
            </a: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E121183C-AE1D-4473-915C-A8ADFB8984F9}"/>
              </a:ext>
            </a:extLst>
          </p:cNvPr>
          <p:cNvPicPr>
            <a:picLocks noChangeAspect="1"/>
          </p:cNvPicPr>
          <p:nvPr/>
        </p:nvPicPr>
        <p:blipFill>
          <a:blip r:embed="rId5"/>
          <a:stretch>
            <a:fillRect/>
          </a:stretch>
        </p:blipFill>
        <p:spPr>
          <a:xfrm>
            <a:off x="5030540" y="1123053"/>
            <a:ext cx="6690204" cy="3265693"/>
          </a:xfrm>
          <a:prstGeom prst="rect">
            <a:avLst/>
          </a:prstGeom>
        </p:spPr>
      </p:pic>
    </p:spTree>
    <p:extLst>
      <p:ext uri="{BB962C8B-B14F-4D97-AF65-F5344CB8AC3E}">
        <p14:creationId xmlns:p14="http://schemas.microsoft.com/office/powerpoint/2010/main" val="3613353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7" name="Shape 223"/>
          <p:cNvSpPr txBox="1"/>
          <p:nvPr/>
        </p:nvSpPr>
        <p:spPr>
          <a:xfrm>
            <a:off x="733779" y="2191717"/>
            <a:ext cx="3962400" cy="2380283"/>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Acessando o Sistema</a:t>
            </a:r>
          </a:p>
          <a:p>
            <a:pPr algn="just"/>
            <a:r>
              <a:rPr lang="pt-PT" dirty="0">
                <a:solidFill>
                  <a:schemeClr val="bg1"/>
                </a:solidFill>
              </a:rPr>
              <a:t>Na tela de login do sistema NetDocs, o usuário deverá inserir o seu login(Username)  de</a:t>
            </a:r>
            <a:r>
              <a:rPr lang="pt-BR" dirty="0">
                <a:solidFill>
                  <a:schemeClr val="bg1"/>
                </a:solidFill>
              </a:rPr>
              <a:t> </a:t>
            </a:r>
            <a:r>
              <a:rPr lang="pt-PT" dirty="0">
                <a:solidFill>
                  <a:schemeClr val="bg1"/>
                </a:solidFill>
              </a:rPr>
              <a:t>acesso e sua senha que estão cadastrados no sistema.</a:t>
            </a:r>
          </a:p>
          <a:p>
            <a:pPr algn="just"/>
            <a:r>
              <a:rPr lang="pt-PT" dirty="0">
                <a:solidFill>
                  <a:schemeClr val="bg1"/>
                </a:solidFill>
              </a:rPr>
              <a:t>È possível também realizar a alteração da senha ou solicitar o envio da senha por e-mail.</a:t>
            </a:r>
            <a:endParaRPr lang="pt-BR" dirty="0">
              <a:solidFill>
                <a:schemeClr val="bg1"/>
              </a:solidFill>
            </a:endParaRPr>
          </a:p>
          <a:p>
            <a:pPr marL="114300" lvl="0" algn="just">
              <a:lnSpc>
                <a:spcPct val="150000"/>
              </a:lnSpc>
              <a:buClr>
                <a:schemeClr val="bg1"/>
              </a:buClr>
              <a:buSzPts val="1800"/>
              <a:defRPr/>
            </a:pPr>
            <a:endParaRPr lang="pt-BR" sz="2400" b="1" dirty="0">
              <a:solidFill>
                <a:srgbClr val="2BB59D"/>
              </a:solidFill>
              <a:latin typeface="Trebuchet MS" panose="020B0603020202020204" pitchFamily="34" charset="0"/>
              <a:cs typeface="Segoe UI" panose="020B0502040204020203" pitchFamily="34" charset="0"/>
            </a:endParaRPr>
          </a:p>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 </a:t>
            </a:r>
            <a:endParaRPr lang="pt-BR" dirty="0">
              <a:solidFill>
                <a:schemeClr val="bg1">
                  <a:lumMod val="95000"/>
                </a:schemeClr>
              </a:solidFill>
              <a:latin typeface="Trebuchet MS" panose="020B0603020202020204" pitchFamily="34" charset="0"/>
              <a:cs typeface="Segoe UI" panose="020B0502040204020203" pitchFamily="34" charset="0"/>
            </a:endParaRPr>
          </a:p>
        </p:txBody>
      </p:sp>
      <p:pic>
        <p:nvPicPr>
          <p:cNvPr id="22" name="Imagem 2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pic>
        <p:nvPicPr>
          <p:cNvPr id="25"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p:cNvPicPr>
            <a:picLocks noChangeAspect="1"/>
          </p:cNvPicPr>
          <p:nvPr/>
        </p:nvPicPr>
        <p:blipFill>
          <a:blip r:embed="rId5"/>
          <a:stretch>
            <a:fillRect/>
          </a:stretch>
        </p:blipFill>
        <p:spPr>
          <a:xfrm>
            <a:off x="5382849" y="1329633"/>
            <a:ext cx="4143375" cy="4010025"/>
          </a:xfrm>
          <a:prstGeom prst="rect">
            <a:avLst/>
          </a:prstGeom>
        </p:spPr>
      </p:pic>
    </p:spTree>
    <p:extLst>
      <p:ext uri="{BB962C8B-B14F-4D97-AF65-F5344CB8AC3E}">
        <p14:creationId xmlns:p14="http://schemas.microsoft.com/office/powerpoint/2010/main" val="1052766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Fluxos BPM</a:t>
            </a:r>
          </a:p>
          <a:p>
            <a:pPr algn="just"/>
            <a:endParaRPr lang="pt-BR" sz="1400" dirty="0">
              <a:solidFill>
                <a:schemeClr val="bg1"/>
              </a:solidFill>
            </a:endParaRPr>
          </a:p>
          <a:p>
            <a:pPr algn="just"/>
            <a:r>
              <a:rPr lang="pt-BR" sz="1400" dirty="0">
                <a:solidFill>
                  <a:schemeClr val="bg1"/>
                </a:solidFill>
              </a:rPr>
              <a:t>Em seguida na aba Automatizar Fluxo é possível marcar opções como Iniciar Fluxo Automaticamente caso queira, e também marcar como recorrente caso queira, após ter preenchido todas as informações necessárias basta clicar em salvar que o fluxo será cadastrado.</a:t>
            </a:r>
          </a:p>
          <a:p>
            <a:endParaRPr lang="pt-BR" sz="1400" dirty="0">
              <a:solidFill>
                <a:schemeClr val="bg1"/>
              </a:solidFill>
            </a:endParaRPr>
          </a:p>
          <a:p>
            <a:endParaRPr lang="pt-BR" sz="1400" dirty="0">
              <a:solidFill>
                <a:schemeClr val="bg1"/>
              </a:solidFill>
            </a:endParaRPr>
          </a:p>
        </p:txBody>
      </p:sp>
      <p:pic>
        <p:nvPicPr>
          <p:cNvPr id="24"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7ED2E0E9-C354-4485-8F8F-CE13360AF4F2}"/>
              </a:ext>
            </a:extLst>
          </p:cNvPr>
          <p:cNvPicPr>
            <a:picLocks noChangeAspect="1"/>
          </p:cNvPicPr>
          <p:nvPr/>
        </p:nvPicPr>
        <p:blipFill>
          <a:blip r:embed="rId5"/>
          <a:stretch>
            <a:fillRect/>
          </a:stretch>
        </p:blipFill>
        <p:spPr>
          <a:xfrm>
            <a:off x="5030540" y="1165748"/>
            <a:ext cx="6690204" cy="2920156"/>
          </a:xfrm>
          <a:prstGeom prst="rect">
            <a:avLst/>
          </a:prstGeom>
        </p:spPr>
      </p:pic>
    </p:spTree>
    <p:extLst>
      <p:ext uri="{BB962C8B-B14F-4D97-AF65-F5344CB8AC3E}">
        <p14:creationId xmlns:p14="http://schemas.microsoft.com/office/powerpoint/2010/main" val="4159904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Formulários</a:t>
            </a:r>
          </a:p>
          <a:p>
            <a:pPr algn="just"/>
            <a:endParaRPr lang="pt-BR" sz="1400" dirty="0">
              <a:solidFill>
                <a:schemeClr val="bg1"/>
              </a:solidFill>
            </a:endParaRPr>
          </a:p>
          <a:p>
            <a:pPr algn="just"/>
            <a:r>
              <a:rPr lang="pt-PT" sz="1400" dirty="0">
                <a:solidFill>
                  <a:schemeClr val="bg1"/>
                </a:solidFill>
              </a:rPr>
              <a:t>Ao clicar em “Formulários” no menu lateral uma tela com a relação de formularios já cadastrados vai aparecer.</a:t>
            </a:r>
            <a:endParaRPr lang="pt-BR" sz="1400" dirty="0">
              <a:solidFill>
                <a:schemeClr val="bg1"/>
              </a:solidFill>
            </a:endParaRPr>
          </a:p>
          <a:p>
            <a:pPr algn="just"/>
            <a:r>
              <a:rPr lang="pt-PT" sz="1400" dirty="0">
                <a:solidFill>
                  <a:schemeClr val="bg1"/>
                </a:solidFill>
              </a:rPr>
              <a:t>Para cadastrar um novo formulário é necessário clicar no botão com sinal de “+”, caso queira filtrar algum formulário em especifico há um botão de filtro ao lado do “+”.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4E158E7-DA1F-4C29-99E2-5B2CD2DBF0E2}"/>
              </a:ext>
            </a:extLst>
          </p:cNvPr>
          <p:cNvPicPr>
            <a:picLocks noChangeAspect="1"/>
          </p:cNvPicPr>
          <p:nvPr/>
        </p:nvPicPr>
        <p:blipFill>
          <a:blip r:embed="rId5"/>
          <a:stretch>
            <a:fillRect/>
          </a:stretch>
        </p:blipFill>
        <p:spPr>
          <a:xfrm>
            <a:off x="5030541" y="1134259"/>
            <a:ext cx="6690204" cy="3171652"/>
          </a:xfrm>
          <a:prstGeom prst="rect">
            <a:avLst/>
          </a:prstGeom>
        </p:spPr>
      </p:pic>
      <p:sp>
        <p:nvSpPr>
          <p:cNvPr id="4" name="Retângulo 3">
            <a:extLst>
              <a:ext uri="{FF2B5EF4-FFF2-40B4-BE49-F238E27FC236}">
                <a16:creationId xmlns:a16="http://schemas.microsoft.com/office/drawing/2014/main" id="{2A7B7E91-8505-416F-8B5B-45BAF6459BFB}"/>
              </a:ext>
            </a:extLst>
          </p:cNvPr>
          <p:cNvSpPr/>
          <p:nvPr/>
        </p:nvSpPr>
        <p:spPr>
          <a:xfrm>
            <a:off x="5030541" y="2333767"/>
            <a:ext cx="999642"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52BE080-B5FF-4355-B1D5-A3AB8A6E7C95}"/>
              </a:ext>
            </a:extLst>
          </p:cNvPr>
          <p:cNvSpPr/>
          <p:nvPr/>
        </p:nvSpPr>
        <p:spPr>
          <a:xfrm>
            <a:off x="6103035" y="1730757"/>
            <a:ext cx="393299" cy="184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54411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9" y="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Formulários</a:t>
            </a:r>
          </a:p>
          <a:p>
            <a:pPr algn="just"/>
            <a:endParaRPr lang="pt-BR" sz="1400" dirty="0">
              <a:solidFill>
                <a:schemeClr val="bg1"/>
              </a:solidFill>
            </a:endParaRPr>
          </a:p>
          <a:p>
            <a:pPr algn="just"/>
            <a:r>
              <a:rPr lang="pt-BR" sz="1400" dirty="0">
                <a:solidFill>
                  <a:schemeClr val="bg1"/>
                </a:solidFill>
              </a:rPr>
              <a:t>Ao clicar no sinal de “+” uma tela vai ser mostrada onde é necessário preencher o nome do formulário que está sendo criado, a descrição sobre esse formulario, nome da tabela no banco de dados o endereço onde os dados desse formulario vão ser salvos e o status desse formulario se está ativo ou inativo.</a:t>
            </a: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8F06296D-9112-4953-A624-05D880CC4C02}"/>
              </a:ext>
            </a:extLst>
          </p:cNvPr>
          <p:cNvPicPr>
            <a:picLocks noChangeAspect="1"/>
          </p:cNvPicPr>
          <p:nvPr/>
        </p:nvPicPr>
        <p:blipFill>
          <a:blip r:embed="rId5"/>
          <a:stretch>
            <a:fillRect/>
          </a:stretch>
        </p:blipFill>
        <p:spPr>
          <a:xfrm>
            <a:off x="5030540" y="1035731"/>
            <a:ext cx="6690204" cy="3210119"/>
          </a:xfrm>
          <a:prstGeom prst="rect">
            <a:avLst/>
          </a:prstGeom>
        </p:spPr>
      </p:pic>
    </p:spTree>
    <p:extLst>
      <p:ext uri="{BB962C8B-B14F-4D97-AF65-F5344CB8AC3E}">
        <p14:creationId xmlns:p14="http://schemas.microsoft.com/office/powerpoint/2010/main" val="1101986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9" y="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Sobre os Formulários - Gerenciar</a:t>
            </a:r>
          </a:p>
          <a:p>
            <a:pPr algn="just"/>
            <a:endParaRPr lang="pt-BR" sz="1400" dirty="0">
              <a:solidFill>
                <a:schemeClr val="bg1"/>
              </a:solidFill>
            </a:endParaRPr>
          </a:p>
          <a:p>
            <a:pPr algn="just"/>
            <a:r>
              <a:rPr lang="pt-BR" sz="1400" dirty="0">
                <a:solidFill>
                  <a:schemeClr val="bg1"/>
                </a:solidFill>
              </a:rPr>
              <a:t>Ao selecionar a opção gerenciar do formulário, é possível criar os campos do qual o formulário irá ter, basta clicar no campo do qual você deseja ter localizados na caixa de ferramenta como na imagem.</a:t>
            </a:r>
          </a:p>
          <a:p>
            <a:pPr algn="just"/>
            <a:r>
              <a:rPr lang="pt-BR" sz="1400" dirty="0">
                <a:solidFill>
                  <a:schemeClr val="bg1"/>
                </a:solidFill>
              </a:rPr>
              <a:t>Para você alterar o campo do qual você selecionou basta clicar em cima do campo e te retornará uma janela com as informações do campo, podendo alterar as informações como </a:t>
            </a:r>
            <a:r>
              <a:rPr lang="pt-BR" sz="1400">
                <a:solidFill>
                  <a:schemeClr val="bg1"/>
                </a:solidFill>
              </a:rPr>
              <a:t>a descrição por </a:t>
            </a:r>
            <a:r>
              <a:rPr lang="pt-BR" sz="1400" dirty="0">
                <a:solidFill>
                  <a:schemeClr val="bg1"/>
                </a:solidFill>
              </a:rPr>
              <a:t>exemplo e para alterar basta clicar em aplicar.</a:t>
            </a: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C99637C8-12BC-4A4C-8107-639B25196333}"/>
              </a:ext>
            </a:extLst>
          </p:cNvPr>
          <p:cNvPicPr>
            <a:picLocks noChangeAspect="1"/>
          </p:cNvPicPr>
          <p:nvPr/>
        </p:nvPicPr>
        <p:blipFill>
          <a:blip r:embed="rId5"/>
          <a:stretch>
            <a:fillRect/>
          </a:stretch>
        </p:blipFill>
        <p:spPr>
          <a:xfrm>
            <a:off x="5044609" y="789482"/>
            <a:ext cx="6676135" cy="3219557"/>
          </a:xfrm>
          <a:prstGeom prst="rect">
            <a:avLst/>
          </a:prstGeom>
        </p:spPr>
      </p:pic>
      <p:pic>
        <p:nvPicPr>
          <p:cNvPr id="7" name="Imagem 6">
            <a:extLst>
              <a:ext uri="{FF2B5EF4-FFF2-40B4-BE49-F238E27FC236}">
                <a16:creationId xmlns:a16="http://schemas.microsoft.com/office/drawing/2014/main" id="{B4566D17-7224-4C2C-B86D-4B3756C9DF07}"/>
              </a:ext>
            </a:extLst>
          </p:cNvPr>
          <p:cNvPicPr>
            <a:picLocks noChangeAspect="1"/>
          </p:cNvPicPr>
          <p:nvPr/>
        </p:nvPicPr>
        <p:blipFill>
          <a:blip r:embed="rId6"/>
          <a:stretch>
            <a:fillRect/>
          </a:stretch>
        </p:blipFill>
        <p:spPr>
          <a:xfrm>
            <a:off x="5262291" y="3178357"/>
            <a:ext cx="6458454" cy="2827347"/>
          </a:xfrm>
          <a:prstGeom prst="rect">
            <a:avLst/>
          </a:prstGeom>
        </p:spPr>
      </p:pic>
      <p:sp>
        <p:nvSpPr>
          <p:cNvPr id="11" name="Retângulo 10">
            <a:extLst>
              <a:ext uri="{FF2B5EF4-FFF2-40B4-BE49-F238E27FC236}">
                <a16:creationId xmlns:a16="http://schemas.microsoft.com/office/drawing/2014/main" id="{52A9AFB0-BACC-44A5-B119-96F15CE88370}"/>
              </a:ext>
            </a:extLst>
          </p:cNvPr>
          <p:cNvSpPr/>
          <p:nvPr/>
        </p:nvSpPr>
        <p:spPr>
          <a:xfrm>
            <a:off x="10270910" y="1921565"/>
            <a:ext cx="1351247" cy="12427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58195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281091" y="886847"/>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Grupos</a:t>
            </a:r>
          </a:p>
          <a:p>
            <a:endParaRPr lang="pt-BR" sz="1400" dirty="0">
              <a:solidFill>
                <a:schemeClr val="bg1"/>
              </a:solidFill>
            </a:endParaRPr>
          </a:p>
          <a:p>
            <a:pPr algn="just"/>
            <a:r>
              <a:rPr lang="pt-BR" sz="1400" dirty="0">
                <a:solidFill>
                  <a:schemeClr val="bg1"/>
                </a:solidFill>
              </a:rPr>
              <a:t>Para acessar a tela de grupos é necessário clicar no menu lateral na nomenclatura “grupos” assim mais duas opções vão ser abertas, grupos de acesso ou grupos de controle.</a:t>
            </a: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A67B4AEF-E7DD-4B0E-9AC1-C261EB81646D}"/>
              </a:ext>
            </a:extLst>
          </p:cNvPr>
          <p:cNvPicPr>
            <a:picLocks noChangeAspect="1"/>
          </p:cNvPicPr>
          <p:nvPr/>
        </p:nvPicPr>
        <p:blipFill>
          <a:blip r:embed="rId5"/>
          <a:stretch>
            <a:fillRect/>
          </a:stretch>
        </p:blipFill>
        <p:spPr>
          <a:xfrm>
            <a:off x="4991725" y="1035732"/>
            <a:ext cx="6729019" cy="3128058"/>
          </a:xfrm>
          <a:prstGeom prst="rect">
            <a:avLst/>
          </a:prstGeom>
        </p:spPr>
      </p:pic>
      <p:sp>
        <p:nvSpPr>
          <p:cNvPr id="4" name="Retângulo 3">
            <a:extLst>
              <a:ext uri="{FF2B5EF4-FFF2-40B4-BE49-F238E27FC236}">
                <a16:creationId xmlns:a16="http://schemas.microsoft.com/office/drawing/2014/main" id="{7088DBDC-2E9E-4779-8635-694D60671AEA}"/>
              </a:ext>
            </a:extLst>
          </p:cNvPr>
          <p:cNvSpPr/>
          <p:nvPr/>
        </p:nvSpPr>
        <p:spPr>
          <a:xfrm>
            <a:off x="4991725" y="2374710"/>
            <a:ext cx="999642" cy="163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25007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Grupos</a:t>
            </a:r>
          </a:p>
          <a:p>
            <a:pPr algn="just"/>
            <a:endParaRPr lang="pt-PT" sz="1400" b="1" dirty="0">
              <a:solidFill>
                <a:schemeClr val="bg1"/>
              </a:solidFill>
            </a:endParaRPr>
          </a:p>
          <a:p>
            <a:pPr algn="just"/>
            <a:r>
              <a:rPr lang="pt-PT" sz="1400" b="1" dirty="0">
                <a:solidFill>
                  <a:schemeClr val="bg1"/>
                </a:solidFill>
              </a:rPr>
              <a:t>°GRUPO DE ACESSO</a:t>
            </a:r>
            <a:endParaRPr lang="pt-BR" sz="1400" b="1" dirty="0">
              <a:solidFill>
                <a:schemeClr val="bg1"/>
              </a:solidFill>
            </a:endParaRPr>
          </a:p>
          <a:p>
            <a:pPr algn="just"/>
            <a:r>
              <a:rPr lang="pt-PT" sz="1400" dirty="0">
                <a:solidFill>
                  <a:schemeClr val="bg1"/>
                </a:solidFill>
              </a:rPr>
              <a:t>Em grupo de acesso é onde se cria um grupo e determinados usuários podem pertencer a esse grupo e ai é selecionado o que o usuário pode obter o direito de  no sistema poder editar, ler, excluir, inserir nos módulos do sistema.</a:t>
            </a:r>
            <a:endParaRPr lang="pt-BR" sz="1400" dirty="0">
              <a:solidFill>
                <a:schemeClr val="bg1"/>
              </a:solidFill>
            </a:endParaRPr>
          </a:p>
          <a:p>
            <a:pPr algn="just"/>
            <a:r>
              <a:rPr lang="pt-PT" sz="1400" dirty="0">
                <a:solidFill>
                  <a:schemeClr val="bg1"/>
                </a:solidFill>
              </a:rPr>
              <a:t>Para cadastrar um novo grupo é necessário clicar no botão com sinal de “+”, caso queira filtrar algum grupo em especifico há um botão de filtro ao lado do “+”. </a:t>
            </a:r>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921D6C46-492A-4E87-9ECD-99937B285A7E}"/>
              </a:ext>
            </a:extLst>
          </p:cNvPr>
          <p:cNvPicPr>
            <a:picLocks noChangeAspect="1"/>
          </p:cNvPicPr>
          <p:nvPr/>
        </p:nvPicPr>
        <p:blipFill>
          <a:blip r:embed="rId5"/>
          <a:stretch>
            <a:fillRect/>
          </a:stretch>
        </p:blipFill>
        <p:spPr>
          <a:xfrm>
            <a:off x="5030540" y="1200677"/>
            <a:ext cx="6690204" cy="3227558"/>
          </a:xfrm>
          <a:prstGeom prst="rect">
            <a:avLst/>
          </a:prstGeom>
        </p:spPr>
      </p:pic>
      <p:sp>
        <p:nvSpPr>
          <p:cNvPr id="4" name="Retângulo 3">
            <a:extLst>
              <a:ext uri="{FF2B5EF4-FFF2-40B4-BE49-F238E27FC236}">
                <a16:creationId xmlns:a16="http://schemas.microsoft.com/office/drawing/2014/main" id="{FFED7DB1-3C08-45A0-955A-71472D76827B}"/>
              </a:ext>
            </a:extLst>
          </p:cNvPr>
          <p:cNvSpPr/>
          <p:nvPr/>
        </p:nvSpPr>
        <p:spPr>
          <a:xfrm>
            <a:off x="6063218" y="1787857"/>
            <a:ext cx="405024"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28199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Grupos</a:t>
            </a:r>
          </a:p>
          <a:p>
            <a:pPr algn="just"/>
            <a:endParaRPr lang="pt-PT" sz="1400" dirty="0">
              <a:solidFill>
                <a:schemeClr val="bg1"/>
              </a:solidFill>
            </a:endParaRPr>
          </a:p>
          <a:p>
            <a:pPr algn="just"/>
            <a:r>
              <a:rPr lang="pt-PT" sz="1400" dirty="0">
                <a:solidFill>
                  <a:schemeClr val="bg1"/>
                </a:solidFill>
              </a:rPr>
              <a:t>Na tela para cadastro de um novo grupo de acesso, insira um nome para esse grupo, uma descrição sobre esse grupo e os direitos que esse grupo vai obter nos módulos dentro do sistema, marcando as caixinhas do qual o grupo tem acesso,</a:t>
            </a:r>
            <a:r>
              <a:rPr lang="pt-BR" sz="1400" dirty="0">
                <a:solidFill>
                  <a:schemeClr val="bg1"/>
                </a:solidFill>
              </a:rPr>
              <a:t> após o preenchimento dos demais campos basta clicar no botão salvar.</a:t>
            </a: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DF88A095-21F2-4EE5-8972-7C3D770B3F8D}"/>
              </a:ext>
            </a:extLst>
          </p:cNvPr>
          <p:cNvPicPr>
            <a:picLocks noChangeAspect="1"/>
          </p:cNvPicPr>
          <p:nvPr/>
        </p:nvPicPr>
        <p:blipFill>
          <a:blip r:embed="rId5"/>
          <a:stretch>
            <a:fillRect/>
          </a:stretch>
        </p:blipFill>
        <p:spPr>
          <a:xfrm>
            <a:off x="5030541" y="1047952"/>
            <a:ext cx="6690204" cy="3260730"/>
          </a:xfrm>
          <a:prstGeom prst="rect">
            <a:avLst/>
          </a:prstGeom>
        </p:spPr>
      </p:pic>
    </p:spTree>
    <p:extLst>
      <p:ext uri="{BB962C8B-B14F-4D97-AF65-F5344CB8AC3E}">
        <p14:creationId xmlns:p14="http://schemas.microsoft.com/office/powerpoint/2010/main" val="3308794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Grupos</a:t>
            </a:r>
            <a:endParaRPr lang="pt-BR" sz="1400" dirty="0">
              <a:solidFill>
                <a:schemeClr val="bg1"/>
              </a:solidFill>
            </a:endParaRPr>
          </a:p>
          <a:p>
            <a:pPr algn="just"/>
            <a:endParaRPr lang="pt-BR" sz="1400" dirty="0">
              <a:solidFill>
                <a:schemeClr val="bg1"/>
              </a:solidFill>
            </a:endParaRPr>
          </a:p>
          <a:p>
            <a:pPr algn="just"/>
            <a:r>
              <a:rPr lang="pt-PT" sz="1400" b="1" dirty="0">
                <a:solidFill>
                  <a:schemeClr val="bg1"/>
                </a:solidFill>
              </a:rPr>
              <a:t>°GRUPO DE CONTROLE</a:t>
            </a:r>
            <a:endParaRPr lang="pt-BR" sz="1400" b="1" dirty="0">
              <a:solidFill>
                <a:schemeClr val="bg1"/>
              </a:solidFill>
            </a:endParaRPr>
          </a:p>
          <a:p>
            <a:pPr algn="just"/>
            <a:r>
              <a:rPr lang="pt-PT" sz="1400" dirty="0">
                <a:solidFill>
                  <a:schemeClr val="bg1"/>
                </a:solidFill>
              </a:rPr>
              <a:t>Em grupo de controle é onde se cria um grupo onde será agrupados determinados usuários para o controle. </a:t>
            </a:r>
          </a:p>
          <a:p>
            <a:pPr algn="just"/>
            <a:r>
              <a:rPr lang="pt-PT" sz="1400" dirty="0">
                <a:solidFill>
                  <a:schemeClr val="bg1"/>
                </a:solidFill>
              </a:rPr>
              <a:t>Para cadastrar um novo grupo é necessário clicar no botão com sinal de “+”, caso queira filtrar algum grupo em especifico há um botão de filtro ao lado do “+”. </a:t>
            </a:r>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2F39A96-5CD8-4B26-AB48-31FB86DD71FC}"/>
              </a:ext>
            </a:extLst>
          </p:cNvPr>
          <p:cNvPicPr>
            <a:picLocks noChangeAspect="1"/>
          </p:cNvPicPr>
          <p:nvPr/>
        </p:nvPicPr>
        <p:blipFill>
          <a:blip r:embed="rId5"/>
          <a:stretch>
            <a:fillRect/>
          </a:stretch>
        </p:blipFill>
        <p:spPr>
          <a:xfrm>
            <a:off x="4965445" y="1111115"/>
            <a:ext cx="6755300" cy="3174238"/>
          </a:xfrm>
          <a:prstGeom prst="rect">
            <a:avLst/>
          </a:prstGeom>
        </p:spPr>
      </p:pic>
      <p:sp>
        <p:nvSpPr>
          <p:cNvPr id="4" name="Retângulo 3">
            <a:extLst>
              <a:ext uri="{FF2B5EF4-FFF2-40B4-BE49-F238E27FC236}">
                <a16:creationId xmlns:a16="http://schemas.microsoft.com/office/drawing/2014/main" id="{E5B65D57-6F52-498E-B116-A5510D3A6D47}"/>
              </a:ext>
            </a:extLst>
          </p:cNvPr>
          <p:cNvSpPr/>
          <p:nvPr/>
        </p:nvSpPr>
        <p:spPr>
          <a:xfrm>
            <a:off x="6042435" y="1733266"/>
            <a:ext cx="349307" cy="1433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36165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Grupos</a:t>
            </a:r>
            <a:endParaRPr lang="pt-BR" sz="1400" dirty="0">
              <a:solidFill>
                <a:schemeClr val="bg1"/>
              </a:solidFill>
            </a:endParaRPr>
          </a:p>
          <a:p>
            <a:pPr algn="just"/>
            <a:endParaRPr lang="pt-BR" sz="1400" dirty="0">
              <a:solidFill>
                <a:schemeClr val="bg1"/>
              </a:solidFill>
            </a:endParaRPr>
          </a:p>
          <a:p>
            <a:pPr algn="just"/>
            <a:r>
              <a:rPr lang="pt-BR" sz="1400" dirty="0">
                <a:solidFill>
                  <a:schemeClr val="bg1"/>
                </a:solidFill>
              </a:rPr>
              <a:t>Na tela de cadastro é preciso ser inserido um nome para o grupo, uma descrição, é possível adicionar automaticamente usuários novos no sistema a este grupo, e associar os usuários a este grupo, após o preenchimento dos demais campos basta clicar no botão salvar.</a:t>
            </a: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D7237234-9190-4408-9108-F3C3633A6566}"/>
              </a:ext>
            </a:extLst>
          </p:cNvPr>
          <p:cNvPicPr>
            <a:picLocks noChangeAspect="1"/>
          </p:cNvPicPr>
          <p:nvPr/>
        </p:nvPicPr>
        <p:blipFill>
          <a:blip r:embed="rId5"/>
          <a:stretch>
            <a:fillRect/>
          </a:stretch>
        </p:blipFill>
        <p:spPr>
          <a:xfrm>
            <a:off x="5030540" y="1198410"/>
            <a:ext cx="6690204" cy="3236077"/>
          </a:xfrm>
          <a:prstGeom prst="rect">
            <a:avLst/>
          </a:prstGeom>
        </p:spPr>
      </p:pic>
    </p:spTree>
    <p:extLst>
      <p:ext uri="{BB962C8B-B14F-4D97-AF65-F5344CB8AC3E}">
        <p14:creationId xmlns:p14="http://schemas.microsoft.com/office/powerpoint/2010/main" val="3113482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Indicadores</a:t>
            </a:r>
          </a:p>
          <a:p>
            <a:pPr algn="just"/>
            <a:endParaRPr lang="pt-BR" sz="1400" dirty="0">
              <a:solidFill>
                <a:schemeClr val="bg1"/>
              </a:solidFill>
            </a:endParaRPr>
          </a:p>
          <a:p>
            <a:pPr algn="just"/>
            <a:r>
              <a:rPr lang="pt-BR" sz="1400" dirty="0">
                <a:solidFill>
                  <a:schemeClr val="bg1"/>
                </a:solidFill>
              </a:rPr>
              <a:t>Para acessar a tela de indicadores vá para o menu lateral e clique em indicadores.</a:t>
            </a:r>
          </a:p>
          <a:p>
            <a:pPr algn="just"/>
            <a:r>
              <a:rPr lang="pt-PT" sz="1400" dirty="0">
                <a:solidFill>
                  <a:schemeClr val="bg1"/>
                </a:solidFill>
              </a:rPr>
              <a:t>Para cadastrar um novo indicador é necessário clicar no botão com sinal de “+”, caso queira filtrar algum indicador em especifico há um botão de filtro ao lado do “+”. </a:t>
            </a:r>
            <a:endParaRPr lang="pt-BR" sz="1400" dirty="0">
              <a:solidFill>
                <a:schemeClr val="bg1"/>
              </a:solidFill>
            </a:endParaRPr>
          </a:p>
          <a:p>
            <a:pPr algn="just"/>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6C41AEFA-6AD6-4453-B3A9-52394BE64A21}"/>
              </a:ext>
            </a:extLst>
          </p:cNvPr>
          <p:cNvPicPr>
            <a:picLocks noChangeAspect="1"/>
          </p:cNvPicPr>
          <p:nvPr/>
        </p:nvPicPr>
        <p:blipFill>
          <a:blip r:embed="rId5"/>
          <a:stretch>
            <a:fillRect/>
          </a:stretch>
        </p:blipFill>
        <p:spPr>
          <a:xfrm>
            <a:off x="5030541" y="1135548"/>
            <a:ext cx="6690204" cy="3207968"/>
          </a:xfrm>
          <a:prstGeom prst="rect">
            <a:avLst/>
          </a:prstGeom>
        </p:spPr>
      </p:pic>
      <p:sp>
        <p:nvSpPr>
          <p:cNvPr id="4" name="Retângulo 3">
            <a:extLst>
              <a:ext uri="{FF2B5EF4-FFF2-40B4-BE49-F238E27FC236}">
                <a16:creationId xmlns:a16="http://schemas.microsoft.com/office/drawing/2014/main" id="{5896DD0E-E77D-4544-A782-325EAF52058B}"/>
              </a:ext>
            </a:extLst>
          </p:cNvPr>
          <p:cNvSpPr/>
          <p:nvPr/>
        </p:nvSpPr>
        <p:spPr>
          <a:xfrm>
            <a:off x="5030541" y="2616702"/>
            <a:ext cx="960826" cy="1364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D236B8C-5F77-48E3-8E42-5880BD081E7A}"/>
              </a:ext>
            </a:extLst>
          </p:cNvPr>
          <p:cNvSpPr/>
          <p:nvPr/>
        </p:nvSpPr>
        <p:spPr>
          <a:xfrm>
            <a:off x="6063218" y="1733266"/>
            <a:ext cx="405024" cy="163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1509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2056"/>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Imagem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342149"/>
            <a:ext cx="2740209" cy="1456289"/>
          </a:xfrm>
          <a:prstGeom prst="rect">
            <a:avLst/>
          </a:prstGeom>
        </p:spPr>
      </p:pic>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7" name="Shape 223"/>
          <p:cNvSpPr txBox="1"/>
          <p:nvPr/>
        </p:nvSpPr>
        <p:spPr>
          <a:xfrm>
            <a:off x="188049" y="2170994"/>
            <a:ext cx="3548967" cy="1538857"/>
          </a:xfrm>
          <a:prstGeom prst="rect">
            <a:avLst/>
          </a:prstGeom>
          <a:noFill/>
          <a:ln>
            <a:noFill/>
          </a:ln>
        </p:spPr>
        <p:txBody>
          <a:bodyPr spcFirstLastPara="1" wrap="square" lIns="0" tIns="0" rIns="0" bIns="0" numCol="1" anchor="t" anchorCtr="0">
            <a:noAutofit/>
          </a:bodyPr>
          <a:lstStyle/>
          <a:p>
            <a:pPr marL="114300" lvl="0">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Pagina Inicial do Sistema </a:t>
            </a:r>
            <a:r>
              <a:rPr lang="pt-BR" sz="2400" b="1" dirty="0" err="1">
                <a:solidFill>
                  <a:srgbClr val="2BB59D"/>
                </a:solidFill>
                <a:latin typeface="Trebuchet MS" panose="020B0603020202020204" pitchFamily="34" charset="0"/>
                <a:cs typeface="Segoe UI" panose="020B0502040204020203" pitchFamily="34" charset="0"/>
              </a:rPr>
              <a:t>Netdocs</a:t>
            </a:r>
            <a:endParaRPr lang="pt-BR" dirty="0">
              <a:solidFill>
                <a:schemeClr val="bg1">
                  <a:lumMod val="95000"/>
                </a:schemeClr>
              </a:solidFill>
              <a:latin typeface="Trebuchet MS" panose="020B0603020202020204" pitchFamily="34" charset="0"/>
              <a:cs typeface="Segoe UI" panose="020B0502040204020203" pitchFamily="34" charset="0"/>
            </a:endParaRPr>
          </a:p>
        </p:txBody>
      </p:sp>
      <p:pic>
        <p:nvPicPr>
          <p:cNvPr id="24" name="Imagem 23"/>
          <p:cNvPicPr>
            <a:picLocks noChangeAspect="1"/>
          </p:cNvPicPr>
          <p:nvPr/>
        </p:nvPicPr>
        <p:blipFill>
          <a:blip r:embed="rId4"/>
          <a:stretch>
            <a:fillRect/>
          </a:stretch>
        </p:blipFill>
        <p:spPr>
          <a:xfrm>
            <a:off x="10270910" y="6122151"/>
            <a:ext cx="1785324" cy="610922"/>
          </a:xfrm>
          <a:prstGeom prst="rect">
            <a:avLst/>
          </a:prstGeom>
        </p:spPr>
      </p:pic>
      <p:pic>
        <p:nvPicPr>
          <p:cNvPr id="5" name="Imagem 4">
            <a:extLst>
              <a:ext uri="{FF2B5EF4-FFF2-40B4-BE49-F238E27FC236}">
                <a16:creationId xmlns:a16="http://schemas.microsoft.com/office/drawing/2014/main" id="{BBD22AA3-6573-40C9-B954-D401E135C81A}"/>
              </a:ext>
            </a:extLst>
          </p:cNvPr>
          <p:cNvPicPr>
            <a:picLocks noChangeAspect="1"/>
          </p:cNvPicPr>
          <p:nvPr/>
        </p:nvPicPr>
        <p:blipFill>
          <a:blip r:embed="rId5"/>
          <a:stretch>
            <a:fillRect/>
          </a:stretch>
        </p:blipFill>
        <p:spPr>
          <a:xfrm>
            <a:off x="2921415" y="1339326"/>
            <a:ext cx="8799329" cy="4225739"/>
          </a:xfrm>
          <a:prstGeom prst="rect">
            <a:avLst/>
          </a:prstGeom>
        </p:spPr>
      </p:pic>
    </p:spTree>
    <p:extLst>
      <p:ext uri="{BB962C8B-B14F-4D97-AF65-F5344CB8AC3E}">
        <p14:creationId xmlns:p14="http://schemas.microsoft.com/office/powerpoint/2010/main" val="3534346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Indicadores</a:t>
            </a:r>
          </a:p>
          <a:p>
            <a:pPr algn="just"/>
            <a:endParaRPr lang="pt-BR" sz="1400" dirty="0">
              <a:solidFill>
                <a:schemeClr val="bg1"/>
              </a:solidFill>
            </a:endParaRPr>
          </a:p>
          <a:p>
            <a:pPr algn="just"/>
            <a:r>
              <a:rPr lang="pt-BR" sz="1400" dirty="0">
                <a:solidFill>
                  <a:schemeClr val="bg1"/>
                </a:solidFill>
              </a:rPr>
              <a:t>É necessário preencher o Nome do Indicador, Descrição, selecionar a view criada no Banco de Dados, o tipo de gráfico que será exibido (Colunas, Linhas, Radar, Rosca e Pizza), a informação que aparecerá no Eixo X, a informação que aparecerá no Eixo Y, disponível, os usuários que devem ter acesso aos Indicadores e o Status do Indicador (Se Publicado, fica disponível no sistema para consulta, e se Não Publicado, fica indisponível no sistema para consulta), após o preenchimento dos demais campos basta clicar no botão salvar.</a:t>
            </a:r>
          </a:p>
          <a:p>
            <a:pPr marL="114300" algn="just">
              <a:lnSpc>
                <a:spcPct val="150000"/>
              </a:lnSpc>
              <a:buClr>
                <a:schemeClr val="bg1"/>
              </a:buClr>
              <a:buSzPts val="1800"/>
              <a:defRPr/>
            </a:pPr>
            <a:endParaRPr lang="pt-BR" sz="1400" dirty="0">
              <a:solidFill>
                <a:schemeClr val="bg1"/>
              </a:solidFill>
            </a:endParaRPr>
          </a:p>
          <a:p>
            <a:pPr marL="114300" lvl="0" algn="just">
              <a:lnSpc>
                <a:spcPct val="150000"/>
              </a:lnSpc>
              <a:buClr>
                <a:schemeClr val="bg1"/>
              </a:buClr>
              <a:buSzPts val="1800"/>
              <a:defRPr/>
            </a:pPr>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DC3CC85-762B-41A7-8D73-2D695BC5BC52}"/>
              </a:ext>
            </a:extLst>
          </p:cNvPr>
          <p:cNvPicPr>
            <a:picLocks noChangeAspect="1"/>
          </p:cNvPicPr>
          <p:nvPr/>
        </p:nvPicPr>
        <p:blipFill>
          <a:blip r:embed="rId5"/>
          <a:stretch>
            <a:fillRect/>
          </a:stretch>
        </p:blipFill>
        <p:spPr>
          <a:xfrm>
            <a:off x="5030540" y="1150078"/>
            <a:ext cx="6690204" cy="3233681"/>
          </a:xfrm>
          <a:prstGeom prst="rect">
            <a:avLst/>
          </a:prstGeom>
        </p:spPr>
      </p:pic>
    </p:spTree>
    <p:extLst>
      <p:ext uri="{BB962C8B-B14F-4D97-AF65-F5344CB8AC3E}">
        <p14:creationId xmlns:p14="http://schemas.microsoft.com/office/powerpoint/2010/main" val="1577680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Locais de Arquivo</a:t>
            </a:r>
          </a:p>
          <a:p>
            <a:pPr algn="just"/>
            <a:endParaRPr lang="pt-BR" sz="1400" dirty="0">
              <a:solidFill>
                <a:schemeClr val="bg1"/>
              </a:solidFill>
            </a:endParaRPr>
          </a:p>
          <a:p>
            <a:pPr algn="just"/>
            <a:r>
              <a:rPr lang="pt-BR" sz="1400" dirty="0">
                <a:solidFill>
                  <a:schemeClr val="bg1"/>
                </a:solidFill>
              </a:rPr>
              <a:t>Para o chegar na pagina de locais de arquivo é necessário ir para o menu lateral e clicar em “Locais de Arquivo”.</a:t>
            </a:r>
          </a:p>
          <a:p>
            <a:pPr algn="just"/>
            <a:r>
              <a:rPr lang="pt-PT" sz="1400" dirty="0">
                <a:solidFill>
                  <a:schemeClr val="bg1"/>
                </a:solidFill>
              </a:rPr>
              <a:t>Para cadastrar um novo local de arquivo é necessário clicar no botão com sinal de “+”, caso queira filtrar algum local de arquivo em especifico há um botão de filtro ao lado do “+”. </a:t>
            </a:r>
            <a:endParaRPr lang="pt-BR" sz="1400" dirty="0">
              <a:solidFill>
                <a:schemeClr val="bg1"/>
              </a:solidFill>
            </a:endParaRPr>
          </a:p>
          <a:p>
            <a:pPr algn="just"/>
            <a:endParaRPr lang="pt-BR" sz="1400" dirty="0">
              <a:solidFill>
                <a:schemeClr val="bg1"/>
              </a:solidFill>
            </a:endParaRPr>
          </a:p>
          <a:p>
            <a:pPr marL="114300" algn="just">
              <a:lnSpc>
                <a:spcPct val="150000"/>
              </a:lnSpc>
              <a:buClr>
                <a:schemeClr val="bg1"/>
              </a:buClr>
              <a:buSzPts val="1800"/>
              <a:defRPr/>
            </a:pPr>
            <a:endParaRPr lang="pt-BR" sz="1400" dirty="0">
              <a:solidFill>
                <a:schemeClr val="bg1"/>
              </a:solidFill>
            </a:endParaRPr>
          </a:p>
          <a:p>
            <a:pPr marL="114300" lvl="0" algn="just">
              <a:lnSpc>
                <a:spcPct val="150000"/>
              </a:lnSpc>
              <a:buClr>
                <a:schemeClr val="bg1"/>
              </a:buClr>
              <a:buSzPts val="1800"/>
              <a:defRPr/>
            </a:pPr>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FB25CD5B-A909-4CD2-9295-55881FA3C036}"/>
              </a:ext>
            </a:extLst>
          </p:cNvPr>
          <p:cNvPicPr>
            <a:picLocks noChangeAspect="1"/>
          </p:cNvPicPr>
          <p:nvPr/>
        </p:nvPicPr>
        <p:blipFill>
          <a:blip r:embed="rId5"/>
          <a:stretch>
            <a:fillRect/>
          </a:stretch>
        </p:blipFill>
        <p:spPr>
          <a:xfrm>
            <a:off x="5030541" y="1097274"/>
            <a:ext cx="6690204" cy="3227386"/>
          </a:xfrm>
          <a:prstGeom prst="rect">
            <a:avLst/>
          </a:prstGeom>
        </p:spPr>
      </p:pic>
      <p:sp>
        <p:nvSpPr>
          <p:cNvPr id="5" name="Retângulo 4">
            <a:extLst>
              <a:ext uri="{FF2B5EF4-FFF2-40B4-BE49-F238E27FC236}">
                <a16:creationId xmlns:a16="http://schemas.microsoft.com/office/drawing/2014/main" id="{4F81DA56-08C3-407C-B6FE-2D65CEEB481C}"/>
              </a:ext>
            </a:extLst>
          </p:cNvPr>
          <p:cNvSpPr/>
          <p:nvPr/>
        </p:nvSpPr>
        <p:spPr>
          <a:xfrm>
            <a:off x="5964072" y="1624084"/>
            <a:ext cx="328672" cy="163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B5CC8B-EA6B-4DB3-B3E7-DA91408A0D05}"/>
              </a:ext>
            </a:extLst>
          </p:cNvPr>
          <p:cNvSpPr/>
          <p:nvPr/>
        </p:nvSpPr>
        <p:spPr>
          <a:xfrm>
            <a:off x="5030542" y="2548463"/>
            <a:ext cx="837996" cy="1364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69533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Locais de Arquivo</a:t>
            </a:r>
          </a:p>
          <a:p>
            <a:pPr algn="just"/>
            <a:endParaRPr lang="pt-BR" sz="1400" dirty="0">
              <a:solidFill>
                <a:schemeClr val="bg1"/>
              </a:solidFill>
            </a:endParaRPr>
          </a:p>
          <a:p>
            <a:pPr algn="just"/>
            <a:r>
              <a:rPr lang="pt-BR" sz="1400" dirty="0">
                <a:solidFill>
                  <a:schemeClr val="bg1"/>
                </a:solidFill>
              </a:rPr>
              <a:t>Na tela de cadastro é necessário inserir o nome e a descrição do local de arquivo, após o preenchimento dos demais campos basta clicar no botão salvar.</a:t>
            </a:r>
          </a:p>
          <a:p>
            <a:pPr algn="just"/>
            <a:endParaRPr lang="pt-BR" sz="1400" dirty="0">
              <a:solidFill>
                <a:schemeClr val="bg1"/>
              </a:solidFill>
            </a:endParaRPr>
          </a:p>
          <a:p>
            <a:pPr marL="114300" algn="just">
              <a:lnSpc>
                <a:spcPct val="150000"/>
              </a:lnSpc>
              <a:buClr>
                <a:schemeClr val="bg1"/>
              </a:buClr>
              <a:buSzPts val="1800"/>
              <a:defRPr/>
            </a:pPr>
            <a:endParaRPr lang="pt-BR" sz="1400" dirty="0">
              <a:solidFill>
                <a:schemeClr val="bg1"/>
              </a:solidFill>
            </a:endParaRPr>
          </a:p>
          <a:p>
            <a:pPr marL="114300" lvl="0" algn="just">
              <a:lnSpc>
                <a:spcPct val="150000"/>
              </a:lnSpc>
              <a:buClr>
                <a:schemeClr val="bg1"/>
              </a:buClr>
              <a:buSzPts val="1800"/>
              <a:defRPr/>
            </a:pPr>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F1C57785-4F22-424F-B005-2E83A5D6AC80}"/>
              </a:ext>
            </a:extLst>
          </p:cNvPr>
          <p:cNvPicPr>
            <a:picLocks noChangeAspect="1"/>
          </p:cNvPicPr>
          <p:nvPr/>
        </p:nvPicPr>
        <p:blipFill>
          <a:blip r:embed="rId5"/>
          <a:stretch>
            <a:fillRect/>
          </a:stretch>
        </p:blipFill>
        <p:spPr>
          <a:xfrm>
            <a:off x="4986183" y="1104928"/>
            <a:ext cx="6734561" cy="3239097"/>
          </a:xfrm>
          <a:prstGeom prst="rect">
            <a:avLst/>
          </a:prstGeom>
        </p:spPr>
      </p:pic>
    </p:spTree>
    <p:extLst>
      <p:ext uri="{BB962C8B-B14F-4D97-AF65-F5344CB8AC3E}">
        <p14:creationId xmlns:p14="http://schemas.microsoft.com/office/powerpoint/2010/main" val="1718990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Módulos</a:t>
            </a:r>
          </a:p>
          <a:p>
            <a:pPr algn="just"/>
            <a:endParaRPr lang="pt-BR" sz="1400" dirty="0">
              <a:solidFill>
                <a:schemeClr val="bg1"/>
              </a:solidFill>
            </a:endParaRPr>
          </a:p>
          <a:p>
            <a:pPr algn="just"/>
            <a:r>
              <a:rPr lang="pt-BR" sz="1400" dirty="0">
                <a:solidFill>
                  <a:schemeClr val="bg1"/>
                </a:solidFill>
              </a:rPr>
              <a:t>Para o chegar na pagina de módulos é necessário ir para o menu lateral e clicar em “Módulos”.</a:t>
            </a:r>
          </a:p>
          <a:p>
            <a:pPr algn="just"/>
            <a:r>
              <a:rPr lang="pt-PT" sz="1400" dirty="0">
                <a:solidFill>
                  <a:schemeClr val="bg1"/>
                </a:solidFill>
              </a:rPr>
              <a:t>Para cadastrar um novo </a:t>
            </a:r>
            <a:r>
              <a:rPr lang="pt-BR" sz="1400" dirty="0">
                <a:solidFill>
                  <a:schemeClr val="bg1"/>
                </a:solidFill>
              </a:rPr>
              <a:t>módulo </a:t>
            </a:r>
            <a:r>
              <a:rPr lang="pt-PT" sz="1400" dirty="0">
                <a:solidFill>
                  <a:schemeClr val="bg1"/>
                </a:solidFill>
              </a:rPr>
              <a:t>é necessário clicar no botão com sinal de “+”, caso queira filtrar algum </a:t>
            </a:r>
            <a:r>
              <a:rPr lang="pt-BR" sz="1400" dirty="0">
                <a:solidFill>
                  <a:schemeClr val="bg1"/>
                </a:solidFill>
              </a:rPr>
              <a:t>módulo </a:t>
            </a:r>
            <a:r>
              <a:rPr lang="pt-PT" sz="1400" dirty="0">
                <a:solidFill>
                  <a:schemeClr val="bg1"/>
                </a:solidFill>
              </a:rPr>
              <a:t>em especifico há um botão de filtro ao lado do “+”. </a:t>
            </a:r>
            <a:endParaRPr lang="pt-BR" sz="1400" dirty="0">
              <a:solidFill>
                <a:schemeClr val="bg1"/>
              </a:solidFill>
            </a:endParaRPr>
          </a:p>
          <a:p>
            <a:pPr algn="just"/>
            <a:endParaRPr lang="pt-BR" sz="1400" dirty="0">
              <a:solidFill>
                <a:schemeClr val="bg1"/>
              </a:solidFill>
            </a:endParaRPr>
          </a:p>
          <a:p>
            <a:pPr marL="114300" algn="just">
              <a:lnSpc>
                <a:spcPct val="150000"/>
              </a:lnSpc>
              <a:buClr>
                <a:schemeClr val="bg1"/>
              </a:buClr>
              <a:buSzPts val="1800"/>
              <a:defRPr/>
            </a:pPr>
            <a:endParaRPr lang="pt-BR" sz="1400" dirty="0">
              <a:solidFill>
                <a:schemeClr val="bg1"/>
              </a:solidFill>
            </a:endParaRPr>
          </a:p>
          <a:p>
            <a:pPr marL="114300" lvl="0" algn="just">
              <a:lnSpc>
                <a:spcPct val="150000"/>
              </a:lnSpc>
              <a:buClr>
                <a:schemeClr val="bg1"/>
              </a:buClr>
              <a:buSzPts val="1800"/>
              <a:defRPr/>
            </a:pPr>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66EBFB1C-CA6B-47CA-80AE-4A40DF820ED1}"/>
              </a:ext>
            </a:extLst>
          </p:cNvPr>
          <p:cNvPicPr>
            <a:picLocks noChangeAspect="1"/>
          </p:cNvPicPr>
          <p:nvPr/>
        </p:nvPicPr>
        <p:blipFill>
          <a:blip r:embed="rId5"/>
          <a:stretch>
            <a:fillRect/>
          </a:stretch>
        </p:blipFill>
        <p:spPr>
          <a:xfrm>
            <a:off x="5030540" y="1186815"/>
            <a:ext cx="6691359" cy="3218318"/>
          </a:xfrm>
          <a:prstGeom prst="rect">
            <a:avLst/>
          </a:prstGeom>
        </p:spPr>
      </p:pic>
      <p:sp>
        <p:nvSpPr>
          <p:cNvPr id="4" name="Retângulo 3">
            <a:extLst>
              <a:ext uri="{FF2B5EF4-FFF2-40B4-BE49-F238E27FC236}">
                <a16:creationId xmlns:a16="http://schemas.microsoft.com/office/drawing/2014/main" id="{7B5821ED-1867-4AA3-915F-1EF0A055D604}"/>
              </a:ext>
            </a:extLst>
          </p:cNvPr>
          <p:cNvSpPr/>
          <p:nvPr/>
        </p:nvSpPr>
        <p:spPr>
          <a:xfrm>
            <a:off x="5030540" y="3193576"/>
            <a:ext cx="1065460" cy="235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6309BC1-6EB6-47EA-BE29-C08C64004A41}"/>
              </a:ext>
            </a:extLst>
          </p:cNvPr>
          <p:cNvSpPr/>
          <p:nvPr/>
        </p:nvSpPr>
        <p:spPr>
          <a:xfrm>
            <a:off x="6184922" y="1875854"/>
            <a:ext cx="436728" cy="153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6094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Módulos</a:t>
            </a:r>
          </a:p>
          <a:p>
            <a:pPr algn="just"/>
            <a:endParaRPr lang="pt-BR" sz="1400" dirty="0">
              <a:solidFill>
                <a:schemeClr val="bg1"/>
              </a:solidFill>
            </a:endParaRPr>
          </a:p>
          <a:p>
            <a:pPr algn="just"/>
            <a:r>
              <a:rPr lang="pt-BR" sz="1400" dirty="0">
                <a:solidFill>
                  <a:schemeClr val="bg1"/>
                </a:solidFill>
              </a:rPr>
              <a:t>Para cadastrar um novo módulo é necessário preencher um nome, escolher um formulario existente para ser atrelado com esse módulo e o status de Ativo ou inativo, após o preenchimento dos demais campos basta clicar no botão salvar.</a:t>
            </a:r>
          </a:p>
          <a:p>
            <a:pPr algn="just"/>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284B9268-A4C7-4378-BA7B-C6D52743B1A4}"/>
              </a:ext>
            </a:extLst>
          </p:cNvPr>
          <p:cNvPicPr>
            <a:picLocks noChangeAspect="1"/>
          </p:cNvPicPr>
          <p:nvPr/>
        </p:nvPicPr>
        <p:blipFill>
          <a:blip r:embed="rId5"/>
          <a:stretch>
            <a:fillRect/>
          </a:stretch>
        </p:blipFill>
        <p:spPr>
          <a:xfrm>
            <a:off x="5030540" y="1218687"/>
            <a:ext cx="6690204" cy="3222661"/>
          </a:xfrm>
          <a:prstGeom prst="rect">
            <a:avLst/>
          </a:prstGeom>
        </p:spPr>
      </p:pic>
    </p:spTree>
    <p:extLst>
      <p:ext uri="{BB962C8B-B14F-4D97-AF65-F5344CB8AC3E}">
        <p14:creationId xmlns:p14="http://schemas.microsoft.com/office/powerpoint/2010/main" val="1988754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3980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Papeis</a:t>
            </a:r>
          </a:p>
          <a:p>
            <a:pPr algn="just"/>
            <a:endParaRPr lang="pt-PT" sz="1400" dirty="0">
              <a:solidFill>
                <a:schemeClr val="bg1"/>
              </a:solidFill>
            </a:endParaRPr>
          </a:p>
          <a:p>
            <a:pPr algn="just"/>
            <a:r>
              <a:rPr lang="pt-PT" sz="1400" dirty="0">
                <a:solidFill>
                  <a:schemeClr val="bg1"/>
                </a:solidFill>
              </a:rPr>
              <a:t>Para inserir os papeis que os usuários vão efetuar durante as tarefas do workflow Clique no no menu lateral em “Papeis”. </a:t>
            </a:r>
          </a:p>
          <a:p>
            <a:pPr algn="just"/>
            <a:r>
              <a:rPr lang="pt-PT" sz="1400" dirty="0">
                <a:solidFill>
                  <a:schemeClr val="bg1"/>
                </a:solidFill>
              </a:rPr>
              <a:t>Para cadastrar um novo </a:t>
            </a:r>
            <a:r>
              <a:rPr lang="pt-BR" sz="1400" dirty="0">
                <a:solidFill>
                  <a:schemeClr val="bg1"/>
                </a:solidFill>
              </a:rPr>
              <a:t>papel </a:t>
            </a:r>
            <a:r>
              <a:rPr lang="pt-PT" sz="1400" dirty="0">
                <a:solidFill>
                  <a:schemeClr val="bg1"/>
                </a:solidFill>
              </a:rPr>
              <a:t>é necessário clicar no botão com sinal de “+”, caso queira filtrar algum </a:t>
            </a:r>
            <a:r>
              <a:rPr lang="pt-BR" sz="1400" dirty="0">
                <a:solidFill>
                  <a:schemeClr val="bg1"/>
                </a:solidFill>
              </a:rPr>
              <a:t>papel </a:t>
            </a:r>
            <a:r>
              <a:rPr lang="pt-PT" sz="1400" dirty="0">
                <a:solidFill>
                  <a:schemeClr val="bg1"/>
                </a:solidFill>
              </a:rPr>
              <a:t>em especifico há um botão de filtro ao lado do “+”. </a:t>
            </a:r>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48F50A90-5F79-45AF-A967-749334614C72}"/>
              </a:ext>
            </a:extLst>
          </p:cNvPr>
          <p:cNvPicPr>
            <a:picLocks noChangeAspect="1"/>
          </p:cNvPicPr>
          <p:nvPr/>
        </p:nvPicPr>
        <p:blipFill>
          <a:blip r:embed="rId5"/>
          <a:stretch>
            <a:fillRect/>
          </a:stretch>
        </p:blipFill>
        <p:spPr>
          <a:xfrm>
            <a:off x="5030540" y="1164479"/>
            <a:ext cx="6690204" cy="3105117"/>
          </a:xfrm>
          <a:prstGeom prst="rect">
            <a:avLst/>
          </a:prstGeom>
        </p:spPr>
      </p:pic>
      <p:sp>
        <p:nvSpPr>
          <p:cNvPr id="4" name="Retângulo 3">
            <a:extLst>
              <a:ext uri="{FF2B5EF4-FFF2-40B4-BE49-F238E27FC236}">
                <a16:creationId xmlns:a16="http://schemas.microsoft.com/office/drawing/2014/main" id="{67AC9F44-382D-4C43-91B8-AD2713DD4F02}"/>
              </a:ext>
            </a:extLst>
          </p:cNvPr>
          <p:cNvSpPr/>
          <p:nvPr/>
        </p:nvSpPr>
        <p:spPr>
          <a:xfrm>
            <a:off x="5030540" y="3349112"/>
            <a:ext cx="1065460" cy="235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3028CEB2-69F2-4005-8A6E-D01DEBE1A544}"/>
              </a:ext>
            </a:extLst>
          </p:cNvPr>
          <p:cNvSpPr/>
          <p:nvPr/>
        </p:nvSpPr>
        <p:spPr>
          <a:xfrm>
            <a:off x="6196084" y="1815152"/>
            <a:ext cx="409432" cy="19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39249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5460602"/>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Papeis</a:t>
            </a:r>
          </a:p>
          <a:p>
            <a:pPr algn="just"/>
            <a:endParaRPr lang="pt-BR" sz="1400" dirty="0">
              <a:solidFill>
                <a:schemeClr val="bg1"/>
              </a:solidFill>
            </a:endParaRPr>
          </a:p>
          <a:p>
            <a:pPr algn="just"/>
            <a:r>
              <a:rPr lang="pt-PT" sz="1400" dirty="0">
                <a:solidFill>
                  <a:schemeClr val="bg1"/>
                </a:solidFill>
              </a:rPr>
              <a:t>Para criar um novo papel é necessário preencher o nome, descrição para esse papel, funções que esse papel vai ter no fluxo, tipo de reprovação que ele pode efetuar</a:t>
            </a:r>
            <a:r>
              <a:rPr lang="pt-BR" sz="1400" dirty="0">
                <a:solidFill>
                  <a:schemeClr val="bg1"/>
                </a:solidFill>
              </a:rPr>
              <a:t>, após o preenchimento dos demais campos basta clicar no botão salvar.</a:t>
            </a:r>
          </a:p>
          <a:p>
            <a:pPr algn="just"/>
            <a:r>
              <a:rPr lang="pt-PT" sz="1400" dirty="0">
                <a:solidFill>
                  <a:schemeClr val="bg1"/>
                </a:solidFill>
              </a:rPr>
              <a:t>Estas funções são em relação ao fluxo bpm ao parametrizar uma tarefa você atrela a tarefa um papel dependendo das funções desse papel é possivel ter diferentes ações, por exemplo: </a:t>
            </a:r>
          </a:p>
          <a:p>
            <a:pPr algn="just"/>
            <a:r>
              <a:rPr lang="pt-PT" sz="1400" b="1" dirty="0">
                <a:solidFill>
                  <a:schemeClr val="bg1"/>
                </a:solidFill>
              </a:rPr>
              <a:t>° ByPass</a:t>
            </a:r>
          </a:p>
          <a:p>
            <a:pPr algn="just"/>
            <a:r>
              <a:rPr lang="pt-PT" sz="1400" dirty="0">
                <a:solidFill>
                  <a:schemeClr val="bg1"/>
                </a:solidFill>
              </a:rPr>
              <a:t>É utilizado para caso não tenha participação na tarefa e a tarefa atrasada não pare o andamento do fluxo, concluindo a tarefa automaticamente para que o fluxo continue (esta função não pode ser utilizada numa tarefa de assinatura).</a:t>
            </a:r>
          </a:p>
          <a:p>
            <a:pPr algn="just"/>
            <a:endParaRPr lang="pt-PT" sz="1400" dirty="0">
              <a:solidFill>
                <a:schemeClr val="bg1"/>
              </a:solidFill>
            </a:endParaRPr>
          </a:p>
          <a:p>
            <a:r>
              <a:rPr lang="pt-PT" sz="1400" b="1" dirty="0">
                <a:solidFill>
                  <a:schemeClr val="bg1"/>
                </a:solidFill>
              </a:rPr>
              <a:t>° Iniciar Workflow</a:t>
            </a:r>
          </a:p>
          <a:p>
            <a:pPr algn="just"/>
            <a:r>
              <a:rPr lang="pt-BR" sz="1400" dirty="0">
                <a:solidFill>
                  <a:schemeClr val="bg1"/>
                </a:solidFill>
              </a:rPr>
              <a:t>Esta função deve estar sempre na primeira tarefa do fluxo, pois é utilizada para dar inicio ao fluxo do contrato.</a:t>
            </a:r>
          </a:p>
          <a:p>
            <a:pPr marL="114300" lvl="0" algn="just">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76007AAC-FF4A-4447-86B0-AEA53B8C11B2}"/>
              </a:ext>
            </a:extLst>
          </p:cNvPr>
          <p:cNvPicPr>
            <a:picLocks noChangeAspect="1"/>
          </p:cNvPicPr>
          <p:nvPr/>
        </p:nvPicPr>
        <p:blipFill>
          <a:blip r:embed="rId5"/>
          <a:stretch>
            <a:fillRect/>
          </a:stretch>
        </p:blipFill>
        <p:spPr>
          <a:xfrm>
            <a:off x="5030540" y="1187355"/>
            <a:ext cx="6690204" cy="3250804"/>
          </a:xfrm>
          <a:prstGeom prst="rect">
            <a:avLst/>
          </a:prstGeom>
        </p:spPr>
      </p:pic>
    </p:spTree>
    <p:extLst>
      <p:ext uri="{BB962C8B-B14F-4D97-AF65-F5344CB8AC3E}">
        <p14:creationId xmlns:p14="http://schemas.microsoft.com/office/powerpoint/2010/main" val="2385367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5597416"/>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Papeis</a:t>
            </a:r>
          </a:p>
          <a:p>
            <a:pPr algn="just"/>
            <a:endParaRPr lang="pt-BR" sz="1400" dirty="0">
              <a:solidFill>
                <a:schemeClr val="bg1"/>
              </a:solidFill>
            </a:endParaRPr>
          </a:p>
          <a:p>
            <a:pPr algn="just"/>
            <a:r>
              <a:rPr lang="pt-PT" sz="1400" b="1" dirty="0">
                <a:solidFill>
                  <a:schemeClr val="bg1"/>
                </a:solidFill>
              </a:rPr>
              <a:t>° Reprogramar</a:t>
            </a:r>
          </a:p>
          <a:p>
            <a:pPr algn="just"/>
            <a:r>
              <a:rPr lang="pt-PT" sz="1400" dirty="0">
                <a:solidFill>
                  <a:schemeClr val="bg1"/>
                </a:solidFill>
              </a:rPr>
              <a:t>Esta função é utilizada para reprogramar o sla da tarefa, onde pode determinar uma nova data limite para finalizar a tarefa.</a:t>
            </a:r>
          </a:p>
          <a:p>
            <a:pPr algn="just"/>
            <a:endParaRPr lang="pt-PT" sz="1400" dirty="0">
              <a:solidFill>
                <a:schemeClr val="bg1"/>
              </a:solidFill>
            </a:endParaRPr>
          </a:p>
          <a:p>
            <a:pPr algn="just"/>
            <a:r>
              <a:rPr lang="pt-PT" sz="1400" b="1" dirty="0">
                <a:solidFill>
                  <a:schemeClr val="bg1"/>
                </a:solidFill>
              </a:rPr>
              <a:t>° Reprovar</a:t>
            </a:r>
          </a:p>
          <a:p>
            <a:pPr algn="just"/>
            <a:r>
              <a:rPr lang="pt-PT" sz="1400" dirty="0">
                <a:solidFill>
                  <a:schemeClr val="bg1"/>
                </a:solidFill>
              </a:rPr>
              <a:t>Esta função é utilizada caso o participante da tarefa encontre algum inconforme na mesma e precise reprova-la, para que seja feita de forma correta.</a:t>
            </a:r>
          </a:p>
          <a:p>
            <a:pPr algn="just"/>
            <a:endParaRPr lang="pt-PT" sz="1400" dirty="0">
              <a:solidFill>
                <a:schemeClr val="bg1"/>
              </a:solidFill>
            </a:endParaRPr>
          </a:p>
          <a:p>
            <a:pPr algn="just"/>
            <a:r>
              <a:rPr lang="pt-PT" sz="1400" b="1" dirty="0">
                <a:solidFill>
                  <a:schemeClr val="bg1"/>
                </a:solidFill>
              </a:rPr>
              <a:t>° Revisar</a:t>
            </a:r>
          </a:p>
          <a:p>
            <a:pPr algn="just"/>
            <a:r>
              <a:rPr lang="pt-PT" sz="1400" dirty="0">
                <a:solidFill>
                  <a:schemeClr val="bg1"/>
                </a:solidFill>
              </a:rPr>
              <a:t>Esta função é utilizada para revisar um contrato que seu fluxo ja foi finalizado e se encontra ativo, porém por alguma inconformidade precisa ser revisado, então ao revisar é possivel começar o fluxo novamente e fazer corretamente.</a:t>
            </a:r>
          </a:p>
          <a:p>
            <a:pPr algn="just"/>
            <a:endParaRPr lang="pt-PT" sz="1400" dirty="0">
              <a:solidFill>
                <a:schemeClr val="bg1"/>
              </a:solidFill>
            </a:endParaRPr>
          </a:p>
          <a:p>
            <a:pPr algn="just"/>
            <a:r>
              <a:rPr lang="pt-PT" sz="1400" b="1" dirty="0">
                <a:solidFill>
                  <a:schemeClr val="bg1"/>
                </a:solidFill>
              </a:rPr>
              <a:t>° Efetivar</a:t>
            </a:r>
          </a:p>
          <a:p>
            <a:pPr algn="just"/>
            <a:r>
              <a:rPr lang="pt-PT" sz="1400" dirty="0">
                <a:solidFill>
                  <a:schemeClr val="bg1"/>
                </a:solidFill>
              </a:rPr>
              <a:t>Esta função é utilizada na ultima tarefa do fluxo onde será efetivado o fluxo do contrato, oassando de workflow para ativo.</a:t>
            </a: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76007AAC-FF4A-4447-86B0-AEA53B8C11B2}"/>
              </a:ext>
            </a:extLst>
          </p:cNvPr>
          <p:cNvPicPr>
            <a:picLocks noChangeAspect="1"/>
          </p:cNvPicPr>
          <p:nvPr/>
        </p:nvPicPr>
        <p:blipFill>
          <a:blip r:embed="rId5"/>
          <a:stretch>
            <a:fillRect/>
          </a:stretch>
        </p:blipFill>
        <p:spPr>
          <a:xfrm>
            <a:off x="5030540" y="1187355"/>
            <a:ext cx="6690204" cy="3250804"/>
          </a:xfrm>
          <a:prstGeom prst="rect">
            <a:avLst/>
          </a:prstGeom>
        </p:spPr>
      </p:pic>
    </p:spTree>
    <p:extLst>
      <p:ext uri="{BB962C8B-B14F-4D97-AF65-F5344CB8AC3E}">
        <p14:creationId xmlns:p14="http://schemas.microsoft.com/office/powerpoint/2010/main" val="2507023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5597416"/>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Papeis</a:t>
            </a:r>
          </a:p>
          <a:p>
            <a:pPr algn="just"/>
            <a:endParaRPr lang="pt-BR" sz="1400" dirty="0">
              <a:solidFill>
                <a:schemeClr val="bg1"/>
              </a:solidFill>
            </a:endParaRPr>
          </a:p>
          <a:p>
            <a:pPr algn="just"/>
            <a:r>
              <a:rPr lang="pt-PT" sz="1400" b="1" dirty="0">
                <a:solidFill>
                  <a:schemeClr val="bg1"/>
                </a:solidFill>
              </a:rPr>
              <a:t>° Encaminhar</a:t>
            </a:r>
          </a:p>
          <a:p>
            <a:pPr algn="just"/>
            <a:r>
              <a:rPr lang="pt-PT" sz="1400" dirty="0">
                <a:solidFill>
                  <a:schemeClr val="bg1"/>
                </a:solidFill>
              </a:rPr>
              <a:t>Esta função é utilizada para caso o participante queira encaminhar a tarefa para outro usuário.</a:t>
            </a:r>
          </a:p>
          <a:p>
            <a:pPr algn="just"/>
            <a:endParaRPr lang="pt-PT" sz="1400" dirty="0">
              <a:solidFill>
                <a:schemeClr val="bg1"/>
              </a:solidFill>
            </a:endParaRPr>
          </a:p>
          <a:p>
            <a:pPr algn="just"/>
            <a:r>
              <a:rPr lang="pt-PT" sz="1400" b="1" dirty="0">
                <a:solidFill>
                  <a:schemeClr val="bg1"/>
                </a:solidFill>
              </a:rPr>
              <a:t>° Reprovar e Finalizar</a:t>
            </a:r>
          </a:p>
          <a:p>
            <a:pPr algn="just"/>
            <a:r>
              <a:rPr lang="pt-PT" sz="1400" dirty="0">
                <a:solidFill>
                  <a:schemeClr val="bg1"/>
                </a:solidFill>
              </a:rPr>
              <a:t>Esta função é utilizada para reprovar a tarefa do fluxo juntamente finalizando o fluxo naquele ponto.</a:t>
            </a:r>
          </a:p>
          <a:p>
            <a:pPr algn="just"/>
            <a:endParaRPr lang="pt-PT" sz="1400" dirty="0">
              <a:solidFill>
                <a:schemeClr val="bg1"/>
              </a:solidFill>
            </a:endParaRPr>
          </a:p>
          <a:p>
            <a:pPr algn="just"/>
            <a:r>
              <a:rPr lang="pt-PT" sz="1400" b="1" dirty="0">
                <a:solidFill>
                  <a:schemeClr val="bg1"/>
                </a:solidFill>
              </a:rPr>
              <a:t>° Cancelar</a:t>
            </a:r>
          </a:p>
          <a:p>
            <a:pPr algn="just"/>
            <a:r>
              <a:rPr lang="pt-PT" sz="1400" dirty="0">
                <a:solidFill>
                  <a:schemeClr val="bg1"/>
                </a:solidFill>
              </a:rPr>
              <a:t>Esta função é utilizada para caso o participante queira cancelar o fluxo a partir desta tarefa.</a:t>
            </a:r>
          </a:p>
          <a:p>
            <a:pPr algn="just"/>
            <a:endParaRPr lang="pt-PT" sz="1400" dirty="0">
              <a:solidFill>
                <a:schemeClr val="bg1"/>
              </a:solidFill>
            </a:endParaRPr>
          </a:p>
          <a:p>
            <a:pPr algn="just"/>
            <a:r>
              <a:rPr lang="pt-PT" sz="1400" b="1" dirty="0">
                <a:solidFill>
                  <a:schemeClr val="bg1"/>
                </a:solidFill>
              </a:rPr>
              <a:t>° Enviar E-mail</a:t>
            </a:r>
          </a:p>
          <a:p>
            <a:pPr algn="just"/>
            <a:r>
              <a:rPr lang="pt-PT" sz="1400" dirty="0">
                <a:solidFill>
                  <a:schemeClr val="bg1"/>
                </a:solidFill>
              </a:rPr>
              <a:t>Através desta função é possivel mandar um email podendo adicionar ao email os anexos daquele fluxo.</a:t>
            </a:r>
            <a:endParaRPr lang="pt-BR" sz="1400" dirty="0">
              <a:solidFill>
                <a:schemeClr val="bg1"/>
              </a:solidFill>
            </a:endParaRPr>
          </a:p>
          <a:p>
            <a:pPr algn="just"/>
            <a:endParaRPr lang="pt-BR" sz="1400" b="1" dirty="0">
              <a:solidFill>
                <a:schemeClr val="bg1"/>
              </a:solidFill>
            </a:endParaRPr>
          </a:p>
          <a:p>
            <a:pPr algn="just"/>
            <a:r>
              <a:rPr lang="pt-PT" sz="1400" b="1" dirty="0">
                <a:solidFill>
                  <a:schemeClr val="bg1"/>
                </a:solidFill>
              </a:rPr>
              <a:t>° Enviar para Assinatura</a:t>
            </a:r>
          </a:p>
          <a:p>
            <a:pPr algn="just"/>
            <a:r>
              <a:rPr lang="pt-PT" sz="1400" dirty="0">
                <a:solidFill>
                  <a:schemeClr val="bg1"/>
                </a:solidFill>
              </a:rPr>
              <a:t>Através desta função é possivel enviar para assinatura o contrato.</a:t>
            </a: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6" name="Imagem 5">
            <a:extLst>
              <a:ext uri="{FF2B5EF4-FFF2-40B4-BE49-F238E27FC236}">
                <a16:creationId xmlns:a16="http://schemas.microsoft.com/office/drawing/2014/main" id="{76007AAC-FF4A-4447-86B0-AEA53B8C11B2}"/>
              </a:ext>
            </a:extLst>
          </p:cNvPr>
          <p:cNvPicPr>
            <a:picLocks noChangeAspect="1"/>
          </p:cNvPicPr>
          <p:nvPr/>
        </p:nvPicPr>
        <p:blipFill>
          <a:blip r:embed="rId5"/>
          <a:stretch>
            <a:fillRect/>
          </a:stretch>
        </p:blipFill>
        <p:spPr>
          <a:xfrm>
            <a:off x="5030540" y="1187355"/>
            <a:ext cx="6690204" cy="3250804"/>
          </a:xfrm>
          <a:prstGeom prst="rect">
            <a:avLst/>
          </a:prstGeom>
        </p:spPr>
      </p:pic>
    </p:spTree>
    <p:extLst>
      <p:ext uri="{BB962C8B-B14F-4D97-AF65-F5344CB8AC3E}">
        <p14:creationId xmlns:p14="http://schemas.microsoft.com/office/powerpoint/2010/main" val="40528516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Parâmetros</a:t>
            </a:r>
          </a:p>
          <a:p>
            <a:pPr algn="just"/>
            <a:endParaRPr lang="pt-PT" sz="1400" dirty="0">
              <a:solidFill>
                <a:schemeClr val="bg1"/>
              </a:solidFill>
            </a:endParaRPr>
          </a:p>
          <a:p>
            <a:pPr algn="just"/>
            <a:r>
              <a:rPr lang="pt-PT" sz="1400" dirty="0">
                <a:solidFill>
                  <a:schemeClr val="bg1"/>
                </a:solidFill>
              </a:rPr>
              <a:t>Os parâmetros do sistema não podem ser cadastrados na ferramenta, uma vez que</a:t>
            </a:r>
            <a:r>
              <a:rPr lang="pt-BR" sz="1400" dirty="0">
                <a:solidFill>
                  <a:schemeClr val="bg1"/>
                </a:solidFill>
              </a:rPr>
              <a:t> </a:t>
            </a:r>
            <a:r>
              <a:rPr lang="pt-PT" sz="1400" dirty="0">
                <a:solidFill>
                  <a:schemeClr val="bg1"/>
                </a:solidFill>
              </a:rPr>
              <a:t>dependem de desenvolvimento com linhas de código para que tenham ações dentro da ferramenta.</a:t>
            </a:r>
            <a:endParaRPr lang="pt-BR" sz="1400" dirty="0">
              <a:solidFill>
                <a:schemeClr val="bg1"/>
              </a:solidFill>
            </a:endParaRPr>
          </a:p>
          <a:p>
            <a:pPr algn="just"/>
            <a:r>
              <a:rPr lang="pt-PT" sz="1400" dirty="0">
                <a:solidFill>
                  <a:schemeClr val="bg1"/>
                </a:solidFill>
              </a:rPr>
              <a:t>Somente é possível filtrar e editar os parâmetros. Muitos desses parâmetros possuem ações pré definidas e podem ser ativadas ou inativadas, alterando o</a:t>
            </a:r>
            <a:endParaRPr lang="pt-BR" sz="1400" dirty="0">
              <a:solidFill>
                <a:schemeClr val="bg1"/>
              </a:solidFill>
            </a:endParaRPr>
          </a:p>
          <a:p>
            <a:pPr algn="just"/>
            <a:r>
              <a:rPr lang="pt-PT" sz="1400" dirty="0">
                <a:solidFill>
                  <a:schemeClr val="bg1"/>
                </a:solidFill>
              </a:rPr>
              <a:t>parâmetro (true or false).</a:t>
            </a:r>
            <a:endParaRPr lang="pt-BR" sz="1400" dirty="0">
              <a:solidFill>
                <a:schemeClr val="bg1"/>
              </a:solidFill>
            </a:endParaRPr>
          </a:p>
          <a:p>
            <a:pPr algn="just"/>
            <a:r>
              <a:rPr lang="pt-PT" sz="1400" dirty="0">
                <a:solidFill>
                  <a:schemeClr val="bg1"/>
                </a:solidFill>
              </a:rPr>
              <a:t>Se o parâmetro for true, significa que está ativo, e executando a ação descrita pelo mesmo.</a:t>
            </a:r>
            <a:endParaRPr lang="pt-BR" sz="1400" dirty="0">
              <a:solidFill>
                <a:schemeClr val="bg1"/>
              </a:solidFill>
            </a:endParaRPr>
          </a:p>
          <a:p>
            <a:pPr algn="just"/>
            <a:r>
              <a:rPr lang="pt-PT" sz="1400" dirty="0">
                <a:solidFill>
                  <a:schemeClr val="bg1"/>
                </a:solidFill>
              </a:rPr>
              <a:t>Se o parâmetro for false, significa que está inativo, e não está executando a ação descrita pelo mesmo.</a:t>
            </a:r>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0B61CB96-F41A-4240-B284-760149D0BC31}"/>
              </a:ext>
            </a:extLst>
          </p:cNvPr>
          <p:cNvPicPr>
            <a:picLocks noChangeAspect="1"/>
          </p:cNvPicPr>
          <p:nvPr/>
        </p:nvPicPr>
        <p:blipFill>
          <a:blip r:embed="rId5"/>
          <a:stretch>
            <a:fillRect/>
          </a:stretch>
        </p:blipFill>
        <p:spPr>
          <a:xfrm>
            <a:off x="5030540" y="1035732"/>
            <a:ext cx="6690204" cy="3260605"/>
          </a:xfrm>
          <a:prstGeom prst="rect">
            <a:avLst/>
          </a:prstGeom>
        </p:spPr>
      </p:pic>
    </p:spTree>
    <p:extLst>
      <p:ext uri="{BB962C8B-B14F-4D97-AF65-F5344CB8AC3E}">
        <p14:creationId xmlns:p14="http://schemas.microsoft.com/office/powerpoint/2010/main" val="1171092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818"/>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7" name="Shape 223"/>
          <p:cNvSpPr txBox="1"/>
          <p:nvPr/>
        </p:nvSpPr>
        <p:spPr>
          <a:xfrm>
            <a:off x="300498" y="1047433"/>
            <a:ext cx="4691227" cy="3930967"/>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p>
          <a:p>
            <a:pPr algn="just"/>
            <a:endParaRPr lang="pt-BR" sz="1400" dirty="0">
              <a:solidFill>
                <a:schemeClr val="bg1"/>
              </a:solidFill>
            </a:endParaRPr>
          </a:p>
          <a:p>
            <a:pPr algn="just"/>
            <a:r>
              <a:rPr lang="pt-BR" sz="1400" dirty="0">
                <a:solidFill>
                  <a:schemeClr val="bg1"/>
                </a:solidFill>
              </a:rPr>
              <a:t>A opção “</a:t>
            </a:r>
            <a:r>
              <a:rPr lang="pt-BR" sz="1400" b="1" dirty="0">
                <a:solidFill>
                  <a:schemeClr val="bg1"/>
                </a:solidFill>
              </a:rPr>
              <a:t>Meu Perfil</a:t>
            </a:r>
            <a:r>
              <a:rPr lang="pt-BR" sz="1400" dirty="0">
                <a:solidFill>
                  <a:schemeClr val="bg1"/>
                </a:solidFill>
              </a:rPr>
              <a:t>”, tem a finalidade de exibir algumas informações sobre o usuário, direitos e funcionalidades que o mesmo  tem direito de utilizar no sistema.</a:t>
            </a:r>
          </a:p>
          <a:p>
            <a:pPr algn="just"/>
            <a:r>
              <a:rPr lang="pt-BR" sz="1400" dirty="0">
                <a:solidFill>
                  <a:schemeClr val="bg1"/>
                </a:solidFill>
              </a:rPr>
              <a:t>Para visualizar o “</a:t>
            </a:r>
            <a:r>
              <a:rPr lang="pt-BR" sz="1400" b="1" dirty="0">
                <a:solidFill>
                  <a:schemeClr val="bg1"/>
                </a:solidFill>
              </a:rPr>
              <a:t>Meu Perfil</a:t>
            </a:r>
            <a:r>
              <a:rPr lang="pt-BR" sz="1400" dirty="0">
                <a:solidFill>
                  <a:schemeClr val="bg1"/>
                </a:solidFill>
              </a:rPr>
              <a:t>”, existem 3 caminhos no sistema.</a:t>
            </a:r>
          </a:p>
          <a:p>
            <a:pPr algn="just"/>
            <a:r>
              <a:rPr lang="pt-BR" sz="1400" dirty="0">
                <a:solidFill>
                  <a:schemeClr val="bg1"/>
                </a:solidFill>
              </a:rPr>
              <a:t>A primeira maneira o usuário deverá efetuar o login no sistema e clicar na opção “</a:t>
            </a:r>
            <a:r>
              <a:rPr lang="pt-BR" sz="1400" b="1" dirty="0">
                <a:solidFill>
                  <a:schemeClr val="bg1"/>
                </a:solidFill>
              </a:rPr>
              <a:t>Meu Perfil</a:t>
            </a:r>
            <a:r>
              <a:rPr lang="pt-BR" sz="1400" dirty="0">
                <a:solidFill>
                  <a:schemeClr val="bg1"/>
                </a:solidFill>
              </a:rPr>
              <a:t>” localizado no menu do  lado esquerdo na parte inferior , conforme imagem de exemplos ao lado.</a:t>
            </a:r>
          </a:p>
          <a:p>
            <a:pPr algn="just"/>
            <a:r>
              <a:rPr lang="pt-PT" sz="1400" dirty="0">
                <a:solidFill>
                  <a:schemeClr val="bg1"/>
                </a:solidFill>
              </a:rPr>
              <a:t>A segunda maneira o usuário irá logar no sistema e clicar sobre o  nome de usuário que se localiza no canto superior direito da tela que nesse caso o username é “</a:t>
            </a:r>
            <a:r>
              <a:rPr lang="pt-PT" sz="1400" b="1" dirty="0">
                <a:solidFill>
                  <a:schemeClr val="bg1"/>
                </a:solidFill>
              </a:rPr>
              <a:t>master</a:t>
            </a:r>
            <a:r>
              <a:rPr lang="pt-PT" sz="1400" dirty="0">
                <a:solidFill>
                  <a:schemeClr val="bg1"/>
                </a:solidFill>
              </a:rPr>
              <a:t>”.</a:t>
            </a:r>
          </a:p>
          <a:p>
            <a:pPr algn="just"/>
            <a:r>
              <a:rPr lang="pt-PT" sz="1400" dirty="0">
                <a:solidFill>
                  <a:schemeClr val="bg1"/>
                </a:solidFill>
              </a:rPr>
              <a:t>A terceira maneira é clicando no ícone “</a:t>
            </a:r>
            <a:r>
              <a:rPr lang="pt-PT" sz="1400" b="1" dirty="0">
                <a:solidFill>
                  <a:schemeClr val="bg1"/>
                </a:solidFill>
              </a:rPr>
              <a:t>Meu Perfil</a:t>
            </a:r>
            <a:r>
              <a:rPr lang="pt-PT" sz="1400" dirty="0">
                <a:solidFill>
                  <a:schemeClr val="bg1"/>
                </a:solidFill>
              </a:rPr>
              <a:t>” na página principal do sistema.</a:t>
            </a:r>
            <a:endParaRPr lang="pt-BR" sz="1400" dirty="0">
              <a:solidFill>
                <a:schemeClr val="bg1"/>
              </a:solidFill>
            </a:endParaRPr>
          </a:p>
          <a:p>
            <a:endParaRPr lang="pt-BR" sz="1200" dirty="0">
              <a:solidFill>
                <a:schemeClr val="bg1"/>
              </a:solidFill>
            </a:endParaRPr>
          </a:p>
          <a:p>
            <a:endParaRPr lang="pt-BR" sz="1200" dirty="0">
              <a:solidFill>
                <a:schemeClr val="bg1"/>
              </a:solidFill>
            </a:endParaRPr>
          </a:p>
        </p:txBody>
      </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pic>
        <p:nvPicPr>
          <p:cNvPr id="25"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5BC1A670-487F-4C07-A19F-321BEFA3CDBF}"/>
              </a:ext>
            </a:extLst>
          </p:cNvPr>
          <p:cNvPicPr>
            <a:picLocks noChangeAspect="1"/>
          </p:cNvPicPr>
          <p:nvPr/>
        </p:nvPicPr>
        <p:blipFill>
          <a:blip r:embed="rId5"/>
          <a:stretch>
            <a:fillRect/>
          </a:stretch>
        </p:blipFill>
        <p:spPr>
          <a:xfrm>
            <a:off x="5907810" y="1165448"/>
            <a:ext cx="3767901" cy="2615891"/>
          </a:xfrm>
          <a:prstGeom prst="rect">
            <a:avLst/>
          </a:prstGeom>
        </p:spPr>
      </p:pic>
      <p:pic>
        <p:nvPicPr>
          <p:cNvPr id="4" name="Imagem 3">
            <a:extLst>
              <a:ext uri="{FF2B5EF4-FFF2-40B4-BE49-F238E27FC236}">
                <a16:creationId xmlns:a16="http://schemas.microsoft.com/office/drawing/2014/main" id="{6ACFC820-CDD9-4145-8839-F509392F11E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2145" y="2755233"/>
            <a:ext cx="3277970" cy="2785653"/>
          </a:xfrm>
          <a:prstGeom prst="rect">
            <a:avLst/>
          </a:prstGeom>
        </p:spPr>
      </p:pic>
      <p:sp>
        <p:nvSpPr>
          <p:cNvPr id="5" name="Retângulo 4">
            <a:extLst>
              <a:ext uri="{FF2B5EF4-FFF2-40B4-BE49-F238E27FC236}">
                <a16:creationId xmlns:a16="http://schemas.microsoft.com/office/drawing/2014/main" id="{7D544E73-1C96-4378-A4E1-9BAD0EC34536}"/>
              </a:ext>
            </a:extLst>
          </p:cNvPr>
          <p:cNvSpPr/>
          <p:nvPr/>
        </p:nvSpPr>
        <p:spPr>
          <a:xfrm>
            <a:off x="5882181" y="2690628"/>
            <a:ext cx="1447758" cy="216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707323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Quadro de Avisos</a:t>
            </a:r>
          </a:p>
          <a:p>
            <a:pPr algn="just"/>
            <a:endParaRPr lang="pt-PT" sz="1400" dirty="0">
              <a:solidFill>
                <a:schemeClr val="bg1"/>
              </a:solidFill>
            </a:endParaRPr>
          </a:p>
          <a:p>
            <a:pPr algn="just"/>
            <a:r>
              <a:rPr lang="pt-PT" sz="1400" dirty="0">
                <a:solidFill>
                  <a:schemeClr val="bg1"/>
                </a:solidFill>
              </a:rPr>
              <a:t>O módulo de cadastro de Quadro de Avisos serve para cadastrarmos todos os avisos que serão disparados para os usuários do sistema, podendo ser direcionados a um grupo específico, uma agência, a um cargo ou até mesmo todos os usuários de uma só vez. </a:t>
            </a:r>
            <a:endParaRPr lang="pt-BR" sz="1400" dirty="0">
              <a:solidFill>
                <a:schemeClr val="bg1"/>
              </a:solidFill>
            </a:endParaRPr>
          </a:p>
          <a:p>
            <a:pPr algn="just"/>
            <a:r>
              <a:rPr lang="pt-PT" sz="1400" dirty="0">
                <a:solidFill>
                  <a:schemeClr val="bg1"/>
                </a:solidFill>
              </a:rPr>
              <a:t>Para cadastrar um novo </a:t>
            </a:r>
            <a:r>
              <a:rPr lang="pt-BR" sz="1400" dirty="0">
                <a:solidFill>
                  <a:schemeClr val="bg1"/>
                </a:solidFill>
              </a:rPr>
              <a:t>aviso </a:t>
            </a:r>
            <a:r>
              <a:rPr lang="pt-PT" sz="1400" dirty="0">
                <a:solidFill>
                  <a:schemeClr val="bg1"/>
                </a:solidFill>
              </a:rPr>
              <a:t>é necessário clicar no botão com sinal de “+”, caso queira filtrar algum </a:t>
            </a:r>
            <a:r>
              <a:rPr lang="pt-BR" sz="1400" dirty="0">
                <a:solidFill>
                  <a:schemeClr val="bg1"/>
                </a:solidFill>
              </a:rPr>
              <a:t>aviso </a:t>
            </a:r>
            <a:r>
              <a:rPr lang="pt-PT" sz="1400" dirty="0">
                <a:solidFill>
                  <a:schemeClr val="bg1"/>
                </a:solidFill>
              </a:rPr>
              <a:t>em especifico há um botão de filtro ao lado do “+”. </a:t>
            </a:r>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C3E6442D-8BD5-4E93-AC41-0CC0CF74E074}"/>
              </a:ext>
            </a:extLst>
          </p:cNvPr>
          <p:cNvPicPr>
            <a:picLocks noChangeAspect="1"/>
          </p:cNvPicPr>
          <p:nvPr/>
        </p:nvPicPr>
        <p:blipFill>
          <a:blip r:embed="rId5"/>
          <a:stretch>
            <a:fillRect/>
          </a:stretch>
        </p:blipFill>
        <p:spPr>
          <a:xfrm>
            <a:off x="5030540" y="1064525"/>
            <a:ext cx="6690204" cy="3117194"/>
          </a:xfrm>
          <a:prstGeom prst="rect">
            <a:avLst/>
          </a:prstGeom>
        </p:spPr>
      </p:pic>
      <p:sp>
        <p:nvSpPr>
          <p:cNvPr id="4" name="Retângulo 3">
            <a:extLst>
              <a:ext uri="{FF2B5EF4-FFF2-40B4-BE49-F238E27FC236}">
                <a16:creationId xmlns:a16="http://schemas.microsoft.com/office/drawing/2014/main" id="{4CC86BB1-B586-457A-9638-A6E71FD771D7}"/>
              </a:ext>
            </a:extLst>
          </p:cNvPr>
          <p:cNvSpPr/>
          <p:nvPr/>
        </p:nvSpPr>
        <p:spPr>
          <a:xfrm>
            <a:off x="4991725" y="3603009"/>
            <a:ext cx="1104275"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654800E8-4149-4470-9B01-3E3F819EE4BD}"/>
              </a:ext>
            </a:extLst>
          </p:cNvPr>
          <p:cNvSpPr/>
          <p:nvPr/>
        </p:nvSpPr>
        <p:spPr>
          <a:xfrm>
            <a:off x="6134815" y="1662577"/>
            <a:ext cx="497997" cy="2617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967628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Quadro de Avisos</a:t>
            </a:r>
          </a:p>
          <a:p>
            <a:pPr algn="just"/>
            <a:endParaRPr lang="pt-PT" sz="1400" dirty="0">
              <a:solidFill>
                <a:schemeClr val="bg1"/>
              </a:solidFill>
            </a:endParaRPr>
          </a:p>
          <a:p>
            <a:pPr algn="just"/>
            <a:r>
              <a:rPr lang="pt-PT" sz="1400" dirty="0">
                <a:solidFill>
                  <a:schemeClr val="bg1"/>
                </a:solidFill>
              </a:rPr>
              <a:t>Ao cadastrar um aviso, você pode associar a ele um Assunto (título do Aviso), Descrição (mensagem que será lida pelo usuário) e uma Data de Expiração (quando o aviso deixará de ser exibido aos usuários).</a:t>
            </a:r>
          </a:p>
          <a:p>
            <a:pPr algn="just"/>
            <a:r>
              <a:rPr lang="pt-PT" sz="1400" dirty="0">
                <a:solidFill>
                  <a:schemeClr val="bg1"/>
                </a:solidFill>
              </a:rPr>
              <a:t>Após o cadastro do aviso, será exibida a tela de avisos cadastrados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7" name="Imagem 6">
            <a:extLst>
              <a:ext uri="{FF2B5EF4-FFF2-40B4-BE49-F238E27FC236}">
                <a16:creationId xmlns:a16="http://schemas.microsoft.com/office/drawing/2014/main" id="{3CC90EBE-4911-41B9-BAB4-9D795F5C41F0}"/>
              </a:ext>
            </a:extLst>
          </p:cNvPr>
          <p:cNvPicPr>
            <a:picLocks noChangeAspect="1"/>
          </p:cNvPicPr>
          <p:nvPr/>
        </p:nvPicPr>
        <p:blipFill>
          <a:blip r:embed="rId5"/>
          <a:stretch>
            <a:fillRect/>
          </a:stretch>
        </p:blipFill>
        <p:spPr>
          <a:xfrm>
            <a:off x="5030540" y="1139504"/>
            <a:ext cx="6517445" cy="3161881"/>
          </a:xfrm>
          <a:prstGeom prst="rect">
            <a:avLst/>
          </a:prstGeom>
        </p:spPr>
      </p:pic>
      <p:pic>
        <p:nvPicPr>
          <p:cNvPr id="11" name="Imagem 10">
            <a:extLst>
              <a:ext uri="{FF2B5EF4-FFF2-40B4-BE49-F238E27FC236}">
                <a16:creationId xmlns:a16="http://schemas.microsoft.com/office/drawing/2014/main" id="{34DFAC4E-0DE1-4AA0-85FD-FC6CD46C1FFE}"/>
              </a:ext>
            </a:extLst>
          </p:cNvPr>
          <p:cNvPicPr>
            <a:picLocks noChangeAspect="1"/>
          </p:cNvPicPr>
          <p:nvPr/>
        </p:nvPicPr>
        <p:blipFill>
          <a:blip r:embed="rId6"/>
          <a:stretch>
            <a:fillRect/>
          </a:stretch>
        </p:blipFill>
        <p:spPr>
          <a:xfrm>
            <a:off x="5153089" y="3937019"/>
            <a:ext cx="6719248" cy="2124974"/>
          </a:xfrm>
          <a:prstGeom prst="rect">
            <a:avLst/>
          </a:prstGeom>
        </p:spPr>
      </p:pic>
    </p:spTree>
    <p:extLst>
      <p:ext uri="{BB962C8B-B14F-4D97-AF65-F5344CB8AC3E}">
        <p14:creationId xmlns:p14="http://schemas.microsoft.com/office/powerpoint/2010/main" val="1843822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Relatórios</a:t>
            </a:r>
          </a:p>
          <a:p>
            <a:pPr algn="just"/>
            <a:endParaRPr lang="pt-BR" sz="1400" dirty="0">
              <a:solidFill>
                <a:schemeClr val="bg1"/>
              </a:solidFill>
            </a:endParaRPr>
          </a:p>
          <a:p>
            <a:pPr algn="just"/>
            <a:r>
              <a:rPr lang="pt-BR" sz="1400" dirty="0">
                <a:solidFill>
                  <a:schemeClr val="bg1"/>
                </a:solidFill>
              </a:rPr>
              <a:t>Para navegar até a tela de cadastro de relatórios clique no menu lateral em “Relatórios”.</a:t>
            </a:r>
          </a:p>
          <a:p>
            <a:pPr algn="just"/>
            <a:r>
              <a:rPr lang="pt-PT" sz="1400" dirty="0">
                <a:solidFill>
                  <a:schemeClr val="bg1"/>
                </a:solidFill>
              </a:rPr>
              <a:t>Para cadastrar um novo </a:t>
            </a:r>
            <a:r>
              <a:rPr lang="pt-BR" sz="1400" dirty="0">
                <a:solidFill>
                  <a:schemeClr val="bg1"/>
                </a:solidFill>
              </a:rPr>
              <a:t>relatório </a:t>
            </a:r>
            <a:r>
              <a:rPr lang="pt-PT" sz="1400" dirty="0">
                <a:solidFill>
                  <a:schemeClr val="bg1"/>
                </a:solidFill>
              </a:rPr>
              <a:t>é necessário clicar no botão com sinal de “+”, caso queira filtrar algum </a:t>
            </a:r>
            <a:r>
              <a:rPr lang="pt-BR" sz="1400" dirty="0">
                <a:solidFill>
                  <a:schemeClr val="bg1"/>
                </a:solidFill>
              </a:rPr>
              <a:t>relatório </a:t>
            </a:r>
            <a:r>
              <a:rPr lang="pt-PT" sz="1400" dirty="0">
                <a:solidFill>
                  <a:schemeClr val="bg1"/>
                </a:solidFill>
              </a:rPr>
              <a:t>em especifico há um botão de filtro ao lado do “+”. </a:t>
            </a:r>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7F25A1C2-381F-4BE8-8E86-DEB307E275C0}"/>
              </a:ext>
            </a:extLst>
          </p:cNvPr>
          <p:cNvPicPr>
            <a:picLocks noChangeAspect="1"/>
          </p:cNvPicPr>
          <p:nvPr/>
        </p:nvPicPr>
        <p:blipFill>
          <a:blip r:embed="rId5"/>
          <a:stretch>
            <a:fillRect/>
          </a:stretch>
        </p:blipFill>
        <p:spPr>
          <a:xfrm>
            <a:off x="5030540" y="1035732"/>
            <a:ext cx="6690204" cy="3200515"/>
          </a:xfrm>
          <a:prstGeom prst="rect">
            <a:avLst/>
          </a:prstGeom>
        </p:spPr>
      </p:pic>
      <p:sp>
        <p:nvSpPr>
          <p:cNvPr id="4" name="Retângulo 3">
            <a:extLst>
              <a:ext uri="{FF2B5EF4-FFF2-40B4-BE49-F238E27FC236}">
                <a16:creationId xmlns:a16="http://schemas.microsoft.com/office/drawing/2014/main" id="{1523E2E1-269C-49E7-A560-45BC73C585D5}"/>
              </a:ext>
            </a:extLst>
          </p:cNvPr>
          <p:cNvSpPr/>
          <p:nvPr/>
        </p:nvSpPr>
        <p:spPr>
          <a:xfrm>
            <a:off x="4991725" y="3739487"/>
            <a:ext cx="1104275" cy="191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EDC241A-D533-4974-AEA9-F87AE0FD27A8}"/>
              </a:ext>
            </a:extLst>
          </p:cNvPr>
          <p:cNvSpPr/>
          <p:nvPr/>
        </p:nvSpPr>
        <p:spPr>
          <a:xfrm>
            <a:off x="6148884" y="1676099"/>
            <a:ext cx="470701" cy="2182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8299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Relatórios</a:t>
            </a:r>
          </a:p>
          <a:p>
            <a:pPr algn="just"/>
            <a:endParaRPr lang="pt-BR" sz="1400" dirty="0">
              <a:solidFill>
                <a:schemeClr val="bg1"/>
              </a:solidFill>
            </a:endParaRPr>
          </a:p>
          <a:p>
            <a:pPr algn="just"/>
            <a:r>
              <a:rPr lang="pt-BR" sz="1400" dirty="0">
                <a:solidFill>
                  <a:schemeClr val="bg1"/>
                </a:solidFill>
              </a:rPr>
              <a:t>A tela de cadastro de relátorios vai aparecer, selecione um nome para esse relatório, uma descrição, uma view que vai retornar os dados para o relátorio, após selecionar a view as colunas vão ser preenchidas automaticamento.</a:t>
            </a:r>
          </a:p>
          <a:p>
            <a:pPr algn="just"/>
            <a:r>
              <a:rPr lang="pt-BR" sz="1400" dirty="0">
                <a:solidFill>
                  <a:schemeClr val="bg1"/>
                </a:solidFill>
              </a:rPr>
              <a:t>Selecione o que desejar nas colunas da direita e clique para seta movendo os dados para a direita, esse processo deve ser aplicado de “Campos disponiveis” para “Campos Associados”, “Critérios Disponiveis” para “Critérios Associados” e de usuário Disponíveis para Usuários Associados.</a:t>
            </a:r>
          </a:p>
          <a:p>
            <a:pPr algn="just"/>
            <a:r>
              <a:rPr lang="pt-PT" sz="1400" dirty="0">
                <a:solidFill>
                  <a:schemeClr val="bg1"/>
                </a:solidFill>
              </a:rPr>
              <a:t>Para finalizar a criação é necessário selecionar um status para esse relatório então para finalizar clique no botão salvar.</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749CE6D5-9A16-4936-A68D-C95725127CD2}"/>
              </a:ext>
            </a:extLst>
          </p:cNvPr>
          <p:cNvPicPr>
            <a:picLocks noChangeAspect="1"/>
          </p:cNvPicPr>
          <p:nvPr/>
        </p:nvPicPr>
        <p:blipFill>
          <a:blip r:embed="rId5"/>
          <a:stretch>
            <a:fillRect/>
          </a:stretch>
        </p:blipFill>
        <p:spPr>
          <a:xfrm>
            <a:off x="4892726" y="584809"/>
            <a:ext cx="6489607" cy="3146038"/>
          </a:xfrm>
          <a:prstGeom prst="rect">
            <a:avLst/>
          </a:prstGeom>
        </p:spPr>
      </p:pic>
      <p:pic>
        <p:nvPicPr>
          <p:cNvPr id="4" name="Imagem 3">
            <a:extLst>
              <a:ext uri="{FF2B5EF4-FFF2-40B4-BE49-F238E27FC236}">
                <a16:creationId xmlns:a16="http://schemas.microsoft.com/office/drawing/2014/main" id="{4B00577E-8D14-444E-B264-ADFAE7C8E7B4}"/>
              </a:ext>
            </a:extLst>
          </p:cNvPr>
          <p:cNvPicPr>
            <a:picLocks noChangeAspect="1"/>
          </p:cNvPicPr>
          <p:nvPr/>
        </p:nvPicPr>
        <p:blipFill>
          <a:blip r:embed="rId6"/>
          <a:stretch>
            <a:fillRect/>
          </a:stretch>
        </p:blipFill>
        <p:spPr>
          <a:xfrm>
            <a:off x="5413096" y="3429000"/>
            <a:ext cx="6131920" cy="2693151"/>
          </a:xfrm>
          <a:prstGeom prst="rect">
            <a:avLst/>
          </a:prstGeom>
        </p:spPr>
      </p:pic>
    </p:spTree>
    <p:extLst>
      <p:ext uri="{BB962C8B-B14F-4D97-AF65-F5344CB8AC3E}">
        <p14:creationId xmlns:p14="http://schemas.microsoft.com/office/powerpoint/2010/main" val="3082345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Setores</a:t>
            </a:r>
          </a:p>
          <a:p>
            <a:pPr algn="just"/>
            <a:endParaRPr lang="pt-PT" sz="1400" dirty="0">
              <a:solidFill>
                <a:schemeClr val="bg1"/>
              </a:solidFill>
            </a:endParaRPr>
          </a:p>
          <a:p>
            <a:pPr algn="just"/>
            <a:r>
              <a:rPr lang="pt-PT" sz="1400" dirty="0">
                <a:solidFill>
                  <a:schemeClr val="bg1"/>
                </a:solidFill>
              </a:rPr>
              <a:t>Para navegar até a tela de cadastro de setores vá para o menu lateral em seguida clique em “Setores”.</a:t>
            </a:r>
          </a:p>
          <a:p>
            <a:pPr algn="just"/>
            <a:r>
              <a:rPr lang="pt-PT" sz="1400" dirty="0">
                <a:solidFill>
                  <a:schemeClr val="bg1"/>
                </a:solidFill>
              </a:rPr>
              <a:t>Para cadastrar um novo </a:t>
            </a:r>
            <a:r>
              <a:rPr lang="pt-BR" sz="1400" dirty="0">
                <a:solidFill>
                  <a:schemeClr val="bg1"/>
                </a:solidFill>
              </a:rPr>
              <a:t>relatório </a:t>
            </a:r>
            <a:r>
              <a:rPr lang="pt-PT" sz="1400" dirty="0">
                <a:solidFill>
                  <a:schemeClr val="bg1"/>
                </a:solidFill>
              </a:rPr>
              <a:t>é necessário clicar no botão com sinal de “+”, caso queira filtrar algum </a:t>
            </a:r>
            <a:r>
              <a:rPr lang="pt-BR" sz="1400" dirty="0">
                <a:solidFill>
                  <a:schemeClr val="bg1"/>
                </a:solidFill>
              </a:rPr>
              <a:t>relatório </a:t>
            </a:r>
            <a:r>
              <a:rPr lang="pt-PT" sz="1400" dirty="0">
                <a:solidFill>
                  <a:schemeClr val="bg1"/>
                </a:solidFill>
              </a:rPr>
              <a:t>em especifico há um botão de filtro ao lado do “+”.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64E23C27-6A2F-4F41-BBB6-8E679993EFC7}"/>
              </a:ext>
            </a:extLst>
          </p:cNvPr>
          <p:cNvPicPr>
            <a:picLocks noChangeAspect="1"/>
          </p:cNvPicPr>
          <p:nvPr/>
        </p:nvPicPr>
        <p:blipFill>
          <a:blip r:embed="rId5"/>
          <a:stretch>
            <a:fillRect/>
          </a:stretch>
        </p:blipFill>
        <p:spPr>
          <a:xfrm>
            <a:off x="5030540" y="1135074"/>
            <a:ext cx="6690204" cy="3122095"/>
          </a:xfrm>
          <a:prstGeom prst="rect">
            <a:avLst/>
          </a:prstGeom>
        </p:spPr>
      </p:pic>
      <p:sp>
        <p:nvSpPr>
          <p:cNvPr id="4" name="Retângulo 3">
            <a:extLst>
              <a:ext uri="{FF2B5EF4-FFF2-40B4-BE49-F238E27FC236}">
                <a16:creationId xmlns:a16="http://schemas.microsoft.com/office/drawing/2014/main" id="{BC3A2923-7A4A-430B-AFDA-F960422B502B}"/>
              </a:ext>
            </a:extLst>
          </p:cNvPr>
          <p:cNvSpPr/>
          <p:nvPr/>
        </p:nvSpPr>
        <p:spPr>
          <a:xfrm>
            <a:off x="5030540" y="4026090"/>
            <a:ext cx="1065460" cy="2310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B9DC856-C34A-4A14-84C1-EDCC6C56DDAA}"/>
              </a:ext>
            </a:extLst>
          </p:cNvPr>
          <p:cNvSpPr/>
          <p:nvPr/>
        </p:nvSpPr>
        <p:spPr>
          <a:xfrm>
            <a:off x="6155603" y="1815152"/>
            <a:ext cx="468152"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8253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Setores</a:t>
            </a:r>
          </a:p>
          <a:p>
            <a:pPr algn="just"/>
            <a:endParaRPr lang="pt-PT" sz="1400" dirty="0">
              <a:solidFill>
                <a:schemeClr val="bg1"/>
              </a:solidFill>
            </a:endParaRPr>
          </a:p>
          <a:p>
            <a:pPr algn="just"/>
            <a:r>
              <a:rPr lang="pt-PT" sz="1400" dirty="0">
                <a:solidFill>
                  <a:schemeClr val="bg1"/>
                </a:solidFill>
              </a:rPr>
              <a:t>É necessario inserir um nome para o setor, e associar uma área a ele, </a:t>
            </a:r>
            <a:r>
              <a:rPr lang="pt-BR" sz="1400" dirty="0">
                <a:solidFill>
                  <a:schemeClr val="bg1"/>
                </a:solidFill>
              </a:rPr>
              <a:t>após o preenchimento dos demais campos basta clicar no botão salvar.</a:t>
            </a:r>
          </a:p>
          <a:p>
            <a:pPr algn="just"/>
            <a:endParaRPr lang="pt-PT"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6605DC01-1683-430A-9FD8-1E9292752AF7}"/>
              </a:ext>
            </a:extLst>
          </p:cNvPr>
          <p:cNvPicPr>
            <a:picLocks noChangeAspect="1"/>
          </p:cNvPicPr>
          <p:nvPr/>
        </p:nvPicPr>
        <p:blipFill>
          <a:blip r:embed="rId5"/>
          <a:stretch>
            <a:fillRect/>
          </a:stretch>
        </p:blipFill>
        <p:spPr>
          <a:xfrm>
            <a:off x="5000039" y="1265361"/>
            <a:ext cx="6720705" cy="3089753"/>
          </a:xfrm>
          <a:prstGeom prst="rect">
            <a:avLst/>
          </a:prstGeom>
        </p:spPr>
      </p:pic>
    </p:spTree>
    <p:extLst>
      <p:ext uri="{BB962C8B-B14F-4D97-AF65-F5344CB8AC3E}">
        <p14:creationId xmlns:p14="http://schemas.microsoft.com/office/powerpoint/2010/main" val="2040584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Tipos</a:t>
            </a:r>
          </a:p>
          <a:p>
            <a:pPr algn="just"/>
            <a:endParaRPr lang="pt-PT" sz="1400" dirty="0">
              <a:solidFill>
                <a:schemeClr val="bg1"/>
              </a:solidFill>
            </a:endParaRPr>
          </a:p>
          <a:p>
            <a:pPr algn="just"/>
            <a:r>
              <a:rPr lang="pt-PT" sz="1400" dirty="0">
                <a:solidFill>
                  <a:schemeClr val="bg1"/>
                </a:solidFill>
              </a:rPr>
              <a:t>Para navegar até a tela de cadastro de tipos vá para o menu lateral em seguida clique em “Tipos”.</a:t>
            </a:r>
          </a:p>
          <a:p>
            <a:pPr algn="just"/>
            <a:r>
              <a:rPr lang="pt-PT" sz="1400" dirty="0">
                <a:solidFill>
                  <a:schemeClr val="bg1"/>
                </a:solidFill>
              </a:rPr>
              <a:t>Para cadastrar um novo </a:t>
            </a:r>
            <a:r>
              <a:rPr lang="pt-BR" sz="1400" dirty="0">
                <a:solidFill>
                  <a:schemeClr val="bg1"/>
                </a:solidFill>
              </a:rPr>
              <a:t>tipo </a:t>
            </a:r>
            <a:r>
              <a:rPr lang="pt-PT" sz="1400" dirty="0">
                <a:solidFill>
                  <a:schemeClr val="bg1"/>
                </a:solidFill>
              </a:rPr>
              <a:t>é necessário clicar no botão com sinal de “+”, caso queira filtrar algum </a:t>
            </a:r>
            <a:r>
              <a:rPr lang="pt-BR" sz="1400" dirty="0">
                <a:solidFill>
                  <a:schemeClr val="bg1"/>
                </a:solidFill>
              </a:rPr>
              <a:t>tipo </a:t>
            </a:r>
            <a:r>
              <a:rPr lang="pt-PT" sz="1400" dirty="0">
                <a:solidFill>
                  <a:schemeClr val="bg1"/>
                </a:solidFill>
              </a:rPr>
              <a:t>em especifico há um botão de filtro ao lado do “+”. </a:t>
            </a:r>
            <a:endParaRPr lang="pt-BR" sz="1400" dirty="0">
              <a:solidFill>
                <a:schemeClr val="bg1"/>
              </a:solidFill>
            </a:endParaRPr>
          </a:p>
          <a:p>
            <a:pPr algn="just"/>
            <a:endParaRPr lang="pt-PT"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4" name="Imagem 3">
            <a:extLst>
              <a:ext uri="{FF2B5EF4-FFF2-40B4-BE49-F238E27FC236}">
                <a16:creationId xmlns:a16="http://schemas.microsoft.com/office/drawing/2014/main" id="{EC4FCE10-AA19-4819-ACDD-CD656134DBDE}"/>
              </a:ext>
            </a:extLst>
          </p:cNvPr>
          <p:cNvPicPr>
            <a:picLocks noChangeAspect="1"/>
          </p:cNvPicPr>
          <p:nvPr/>
        </p:nvPicPr>
        <p:blipFill>
          <a:blip r:embed="rId5"/>
          <a:stretch>
            <a:fillRect/>
          </a:stretch>
        </p:blipFill>
        <p:spPr>
          <a:xfrm>
            <a:off x="5030541" y="1223524"/>
            <a:ext cx="6690204" cy="3196210"/>
          </a:xfrm>
          <a:prstGeom prst="rect">
            <a:avLst/>
          </a:prstGeom>
        </p:spPr>
      </p:pic>
      <p:sp>
        <p:nvSpPr>
          <p:cNvPr id="5" name="Retângulo 4">
            <a:extLst>
              <a:ext uri="{FF2B5EF4-FFF2-40B4-BE49-F238E27FC236}">
                <a16:creationId xmlns:a16="http://schemas.microsoft.com/office/drawing/2014/main" id="{09FE5288-5478-4249-875F-1CFE83CB6579}"/>
              </a:ext>
            </a:extLst>
          </p:cNvPr>
          <p:cNvSpPr/>
          <p:nvPr/>
        </p:nvSpPr>
        <p:spPr>
          <a:xfrm>
            <a:off x="5030541" y="4012442"/>
            <a:ext cx="1065459" cy="204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6ED6AB5-D6D7-4093-8718-62121780ED83}"/>
              </a:ext>
            </a:extLst>
          </p:cNvPr>
          <p:cNvSpPr/>
          <p:nvPr/>
        </p:nvSpPr>
        <p:spPr>
          <a:xfrm>
            <a:off x="6180765" y="1897039"/>
            <a:ext cx="421955" cy="177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391511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Tipos</a:t>
            </a:r>
          </a:p>
          <a:p>
            <a:pPr algn="just"/>
            <a:endParaRPr lang="pt-PT" sz="1400" dirty="0">
              <a:solidFill>
                <a:schemeClr val="bg1"/>
              </a:solidFill>
            </a:endParaRPr>
          </a:p>
          <a:p>
            <a:pPr algn="just"/>
            <a:r>
              <a:rPr lang="pt-PT" sz="1400" dirty="0">
                <a:solidFill>
                  <a:schemeClr val="bg1"/>
                </a:solidFill>
              </a:rPr>
              <a:t>É necessario preencher os campos obrigatórios como tipo, nome, sigla e versão. Os outros campos para o cadastro de tipos é opcional, </a:t>
            </a:r>
            <a:r>
              <a:rPr lang="pt-BR" sz="1400" dirty="0">
                <a:solidFill>
                  <a:schemeClr val="bg1"/>
                </a:solidFill>
              </a:rPr>
              <a:t>após o preenchimento dos demais campos basta clicar no botão salvar.</a:t>
            </a:r>
          </a:p>
          <a:p>
            <a:pPr algn="just"/>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24FB1D3D-DAC3-4701-B17E-511EDB8D92D3}"/>
              </a:ext>
            </a:extLst>
          </p:cNvPr>
          <p:cNvPicPr>
            <a:picLocks noChangeAspect="1"/>
          </p:cNvPicPr>
          <p:nvPr/>
        </p:nvPicPr>
        <p:blipFill>
          <a:blip r:embed="rId5"/>
          <a:stretch>
            <a:fillRect/>
          </a:stretch>
        </p:blipFill>
        <p:spPr>
          <a:xfrm>
            <a:off x="4972224" y="570657"/>
            <a:ext cx="6463707" cy="3114288"/>
          </a:xfrm>
          <a:prstGeom prst="rect">
            <a:avLst/>
          </a:prstGeom>
        </p:spPr>
      </p:pic>
      <p:pic>
        <p:nvPicPr>
          <p:cNvPr id="7" name="Imagem 6">
            <a:extLst>
              <a:ext uri="{FF2B5EF4-FFF2-40B4-BE49-F238E27FC236}">
                <a16:creationId xmlns:a16="http://schemas.microsoft.com/office/drawing/2014/main" id="{330F5493-92B7-42BE-8788-E6E75CDB90EE}"/>
              </a:ext>
            </a:extLst>
          </p:cNvPr>
          <p:cNvPicPr>
            <a:picLocks noChangeAspect="1"/>
          </p:cNvPicPr>
          <p:nvPr/>
        </p:nvPicPr>
        <p:blipFill>
          <a:blip r:embed="rId6"/>
          <a:stretch>
            <a:fillRect/>
          </a:stretch>
        </p:blipFill>
        <p:spPr>
          <a:xfrm>
            <a:off x="5455330" y="3210266"/>
            <a:ext cx="6353601" cy="2973217"/>
          </a:xfrm>
          <a:prstGeom prst="rect">
            <a:avLst/>
          </a:prstGeom>
        </p:spPr>
      </p:pic>
    </p:spTree>
    <p:extLst>
      <p:ext uri="{BB962C8B-B14F-4D97-AF65-F5344CB8AC3E}">
        <p14:creationId xmlns:p14="http://schemas.microsoft.com/office/powerpoint/2010/main" val="24001131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3490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Transferência de Tarefas</a:t>
            </a:r>
          </a:p>
          <a:p>
            <a:pPr algn="just"/>
            <a:endParaRPr lang="pt-BR" sz="1400" dirty="0">
              <a:solidFill>
                <a:schemeClr val="bg1"/>
              </a:solidFill>
            </a:endParaRPr>
          </a:p>
          <a:p>
            <a:pPr algn="just"/>
            <a:r>
              <a:rPr lang="pt-BR" sz="1400" dirty="0">
                <a:solidFill>
                  <a:schemeClr val="bg1"/>
                </a:solidFill>
              </a:rPr>
              <a:t>Para tranferir as tarefas de um usuário para o outro vá para o menu lateral e clique em “Transferência de Tarefas” em seguida selecione o Usuário origem que detem as tarefas o usuário destino que vai receber todas as tarefas, clique em transferir para finalizar a tranferência.</a:t>
            </a: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F2A96D3F-7FF4-4658-A0CD-EF39E2259101}"/>
              </a:ext>
            </a:extLst>
          </p:cNvPr>
          <p:cNvPicPr>
            <a:picLocks noChangeAspect="1"/>
          </p:cNvPicPr>
          <p:nvPr/>
        </p:nvPicPr>
        <p:blipFill>
          <a:blip r:embed="rId5"/>
          <a:stretch>
            <a:fillRect/>
          </a:stretch>
        </p:blipFill>
        <p:spPr>
          <a:xfrm>
            <a:off x="5030540" y="1035732"/>
            <a:ext cx="6690204" cy="3212477"/>
          </a:xfrm>
          <a:prstGeom prst="rect">
            <a:avLst/>
          </a:prstGeom>
        </p:spPr>
      </p:pic>
    </p:spTree>
    <p:extLst>
      <p:ext uri="{BB962C8B-B14F-4D97-AF65-F5344CB8AC3E}">
        <p14:creationId xmlns:p14="http://schemas.microsoft.com/office/powerpoint/2010/main" val="562919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1"/>
            <a:ext cx="4429545" cy="5086419"/>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Usuários</a:t>
            </a:r>
          </a:p>
          <a:p>
            <a:pPr algn="just"/>
            <a:endParaRPr lang="pt-PT" sz="1400" dirty="0">
              <a:solidFill>
                <a:schemeClr val="bg1"/>
              </a:solidFill>
            </a:endParaRPr>
          </a:p>
          <a:p>
            <a:pPr algn="just"/>
            <a:r>
              <a:rPr lang="pt-PT" sz="1400" dirty="0">
                <a:solidFill>
                  <a:schemeClr val="bg1"/>
                </a:solidFill>
              </a:rPr>
              <a:t>Para navegar até a tela de cadastro de tipos vá para o menu lateral em seguida clique em “Usuários”.</a:t>
            </a:r>
          </a:p>
          <a:p>
            <a:pPr algn="just"/>
            <a:r>
              <a:rPr lang="pt-PT" sz="1400" dirty="0">
                <a:solidFill>
                  <a:schemeClr val="bg1"/>
                </a:solidFill>
              </a:rPr>
              <a:t>Para cadastrar um novo </a:t>
            </a:r>
            <a:r>
              <a:rPr lang="pt-BR" sz="1400" dirty="0">
                <a:solidFill>
                  <a:schemeClr val="bg1"/>
                </a:solidFill>
              </a:rPr>
              <a:t>usuário </a:t>
            </a:r>
            <a:r>
              <a:rPr lang="pt-PT" sz="1400" dirty="0">
                <a:solidFill>
                  <a:schemeClr val="bg1"/>
                </a:solidFill>
              </a:rPr>
              <a:t>é necessário clicar no botão com sinal de “+”, caso queira filtrar algum </a:t>
            </a:r>
            <a:r>
              <a:rPr lang="pt-BR" sz="1400" dirty="0">
                <a:solidFill>
                  <a:schemeClr val="bg1"/>
                </a:solidFill>
              </a:rPr>
              <a:t>usuário </a:t>
            </a:r>
            <a:r>
              <a:rPr lang="pt-PT" sz="1400" dirty="0">
                <a:solidFill>
                  <a:schemeClr val="bg1"/>
                </a:solidFill>
              </a:rPr>
              <a:t>em especifico há um botão de filtro ao lado do “+”. </a:t>
            </a:r>
          </a:p>
          <a:p>
            <a:pPr algn="just"/>
            <a:r>
              <a:rPr lang="pt-PT" sz="1400" dirty="0">
                <a:solidFill>
                  <a:schemeClr val="bg1"/>
                </a:solidFill>
              </a:rPr>
              <a:t>O módulo de Cadastro de usuários é utilizado para criar usuários que terão</a:t>
            </a:r>
            <a:r>
              <a:rPr lang="pt-BR" sz="1400" dirty="0">
                <a:solidFill>
                  <a:schemeClr val="bg1"/>
                </a:solidFill>
              </a:rPr>
              <a:t> </a:t>
            </a:r>
            <a:r>
              <a:rPr lang="pt-PT" sz="1400" dirty="0">
                <a:solidFill>
                  <a:schemeClr val="bg1"/>
                </a:solidFill>
              </a:rPr>
              <a:t>acesso ao Sistema NetDocs.</a:t>
            </a:r>
            <a:endParaRPr lang="pt-BR" sz="1400" dirty="0">
              <a:solidFill>
                <a:schemeClr val="bg1"/>
              </a:solidFill>
            </a:endParaRPr>
          </a:p>
          <a:p>
            <a:pPr algn="just"/>
            <a:r>
              <a:rPr lang="pt-PT" sz="1400" dirty="0">
                <a:solidFill>
                  <a:schemeClr val="bg1"/>
                </a:solidFill>
              </a:rPr>
              <a:t>Abaixo vemos a imagem dos usuários cadastrados na ferramenta. Nesta página é possível:</a:t>
            </a:r>
            <a:endParaRPr lang="pt-BR" sz="1400" dirty="0">
              <a:solidFill>
                <a:schemeClr val="bg1"/>
              </a:solidFill>
            </a:endParaRPr>
          </a:p>
          <a:p>
            <a:pPr algn="just"/>
            <a:r>
              <a:rPr lang="pt-PT" sz="1400" dirty="0">
                <a:solidFill>
                  <a:schemeClr val="bg1"/>
                </a:solidFill>
              </a:rPr>
              <a:t>° Adicionar um novo usuário – Quando for necessário, cadastrar um usuário a partir de novas configurações e parâmetros;</a:t>
            </a:r>
            <a:endParaRPr lang="pt-BR" sz="1400" dirty="0">
              <a:solidFill>
                <a:schemeClr val="bg1"/>
              </a:solidFill>
            </a:endParaRPr>
          </a:p>
          <a:p>
            <a:pPr algn="just"/>
            <a:r>
              <a:rPr lang="pt-PT" sz="1400" dirty="0">
                <a:solidFill>
                  <a:schemeClr val="bg1"/>
                </a:solidFill>
              </a:rPr>
              <a:t>° Editar um usuário existente – Quando for necessário, alterar a informação de algum usuário já cadastrado no sistema;</a:t>
            </a:r>
            <a:endParaRPr lang="pt-BR" sz="1400" dirty="0">
              <a:solidFill>
                <a:schemeClr val="bg1"/>
              </a:solidFill>
            </a:endParaRPr>
          </a:p>
          <a:p>
            <a:pPr algn="just"/>
            <a:r>
              <a:rPr lang="pt-PT" sz="1400" dirty="0">
                <a:solidFill>
                  <a:schemeClr val="bg1"/>
                </a:solidFill>
              </a:rPr>
              <a:t>° Excluir um usuário – Quando for necessário, remover do sistema um usuário que deixará de existir;</a:t>
            </a:r>
            <a:endParaRPr lang="pt-BR" sz="1400" dirty="0">
              <a:solidFill>
                <a:schemeClr val="bg1"/>
              </a:solidFill>
            </a:endParaRPr>
          </a:p>
          <a:p>
            <a:r>
              <a:rPr lang="pt-PT" sz="1400" dirty="0">
                <a:solidFill>
                  <a:schemeClr val="bg1"/>
                </a:solidFill>
              </a:rPr>
              <a:t>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7E097300-F13C-4959-8926-8C56CF411EB5}"/>
              </a:ext>
            </a:extLst>
          </p:cNvPr>
          <p:cNvPicPr>
            <a:picLocks noChangeAspect="1"/>
          </p:cNvPicPr>
          <p:nvPr/>
        </p:nvPicPr>
        <p:blipFill>
          <a:blip r:embed="rId5"/>
          <a:stretch>
            <a:fillRect/>
          </a:stretch>
        </p:blipFill>
        <p:spPr>
          <a:xfrm>
            <a:off x="5030541" y="1035732"/>
            <a:ext cx="6690204" cy="3223777"/>
          </a:xfrm>
          <a:prstGeom prst="rect">
            <a:avLst/>
          </a:prstGeom>
        </p:spPr>
      </p:pic>
      <p:sp>
        <p:nvSpPr>
          <p:cNvPr id="4" name="Retângulo 3">
            <a:extLst>
              <a:ext uri="{FF2B5EF4-FFF2-40B4-BE49-F238E27FC236}">
                <a16:creationId xmlns:a16="http://schemas.microsoft.com/office/drawing/2014/main" id="{590E4978-ECBC-4D8F-A01D-2A1E899B638B}"/>
              </a:ext>
            </a:extLst>
          </p:cNvPr>
          <p:cNvSpPr/>
          <p:nvPr/>
        </p:nvSpPr>
        <p:spPr>
          <a:xfrm>
            <a:off x="5044610" y="3589275"/>
            <a:ext cx="1065459" cy="201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FD4C6435-E1A1-44D7-A776-EE69832163EC}"/>
              </a:ext>
            </a:extLst>
          </p:cNvPr>
          <p:cNvSpPr/>
          <p:nvPr/>
        </p:nvSpPr>
        <p:spPr>
          <a:xfrm>
            <a:off x="6150843" y="1719618"/>
            <a:ext cx="481800" cy="201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0674787-CBB2-4E66-8F14-818F04BF7646}"/>
              </a:ext>
            </a:extLst>
          </p:cNvPr>
          <p:cNvSpPr/>
          <p:nvPr/>
        </p:nvSpPr>
        <p:spPr>
          <a:xfrm>
            <a:off x="6292744" y="2402006"/>
            <a:ext cx="722205" cy="450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4714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4068"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sp>
        <p:nvSpPr>
          <p:cNvPr id="11" name="Retângulo 10"/>
          <p:cNvSpPr/>
          <p:nvPr/>
        </p:nvSpPr>
        <p:spPr>
          <a:xfrm>
            <a:off x="7692762"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sp>
        <p:nvSpPr>
          <p:cNvPr id="12" name="Retângulo 11"/>
          <p:cNvSpPr/>
          <p:nvPr/>
        </p:nvSpPr>
        <p:spPr>
          <a:xfrm>
            <a:off x="9092782" y="224852"/>
            <a:ext cx="1587080"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CDCDCD"/>
              </a:solidFill>
              <a:latin typeface="Trebuchet MS" panose="020B0603020202020204" pitchFamily="34" charset="0"/>
            </a:endParaRP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9" y="1047433"/>
            <a:ext cx="4429545" cy="3547145"/>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Explorando meu perfil</a:t>
            </a:r>
          </a:p>
          <a:p>
            <a:pPr algn="just"/>
            <a:endParaRPr lang="pt-BR" sz="1400" dirty="0">
              <a:solidFill>
                <a:schemeClr val="bg1"/>
              </a:solidFill>
            </a:endParaRPr>
          </a:p>
          <a:p>
            <a:pPr algn="just"/>
            <a:r>
              <a:rPr lang="pt-BR" sz="1400" dirty="0">
                <a:solidFill>
                  <a:schemeClr val="bg1"/>
                </a:solidFill>
              </a:rPr>
              <a:t>Ao Clicar na em “</a:t>
            </a:r>
            <a:r>
              <a:rPr lang="pt-BR" sz="1400" b="1" dirty="0">
                <a:solidFill>
                  <a:schemeClr val="bg1"/>
                </a:solidFill>
              </a:rPr>
              <a:t>Meu perfi</a:t>
            </a:r>
            <a:r>
              <a:rPr lang="pt-BR" sz="1400" dirty="0">
                <a:solidFill>
                  <a:schemeClr val="bg1"/>
                </a:solidFill>
              </a:rPr>
              <a:t>l”, uma tela com as informações sobre o usuário que está logado vai ser carregada.</a:t>
            </a:r>
          </a:p>
          <a:p>
            <a:pPr algn="just"/>
            <a:r>
              <a:rPr lang="pt-BR" sz="1400" dirty="0">
                <a:solidFill>
                  <a:schemeClr val="bg1"/>
                </a:solidFill>
              </a:rPr>
              <a:t>A Página em questão é a “</a:t>
            </a:r>
            <a:r>
              <a:rPr lang="pt-BR" sz="1400" b="1" dirty="0">
                <a:solidFill>
                  <a:schemeClr val="bg1"/>
                </a:solidFill>
              </a:rPr>
              <a:t>Dados do usuário</a:t>
            </a:r>
            <a:r>
              <a:rPr lang="pt-BR" sz="1400" dirty="0">
                <a:solidFill>
                  <a:schemeClr val="bg1"/>
                </a:solidFill>
              </a:rPr>
              <a:t>” que contém informações que foram preenchidas no momento do cadastro sobre o usuário que é dono do perfil que está acessando o sistema. </a:t>
            </a:r>
          </a:p>
          <a:p>
            <a:endParaRPr lang="pt-BR" sz="1200" dirty="0">
              <a:solidFill>
                <a:schemeClr val="bg1"/>
              </a:solidFill>
            </a:endParaRPr>
          </a:p>
          <a:p>
            <a:endParaRPr lang="pt-BR" sz="12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D018F940-F351-49C1-9450-77E6790D13C7}"/>
              </a:ext>
            </a:extLst>
          </p:cNvPr>
          <p:cNvPicPr>
            <a:picLocks noChangeAspect="1"/>
          </p:cNvPicPr>
          <p:nvPr/>
        </p:nvPicPr>
        <p:blipFill>
          <a:blip r:embed="rId5"/>
          <a:stretch>
            <a:fillRect/>
          </a:stretch>
        </p:blipFill>
        <p:spPr>
          <a:xfrm>
            <a:off x="5043049" y="1093735"/>
            <a:ext cx="6677695" cy="3254383"/>
          </a:xfrm>
          <a:prstGeom prst="rect">
            <a:avLst/>
          </a:prstGeom>
        </p:spPr>
      </p:pic>
    </p:spTree>
    <p:extLst>
      <p:ext uri="{BB962C8B-B14F-4D97-AF65-F5344CB8AC3E}">
        <p14:creationId xmlns:p14="http://schemas.microsoft.com/office/powerpoint/2010/main" val="34499440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Usuários</a:t>
            </a:r>
          </a:p>
          <a:p>
            <a:pPr algn="just"/>
            <a:endParaRPr lang="pt-PT" sz="1400" dirty="0">
              <a:solidFill>
                <a:schemeClr val="bg1"/>
              </a:solidFill>
            </a:endParaRPr>
          </a:p>
          <a:p>
            <a:pPr algn="just"/>
            <a:r>
              <a:rPr lang="pt-PT" sz="1400" dirty="0">
                <a:solidFill>
                  <a:schemeClr val="bg1"/>
                </a:solidFill>
              </a:rPr>
              <a:t>° Copiar um usuário - Quando for necessário, criar um novo usuário com as mesmas características e configurações de um usuário existente. Neste caso, as informações do usuário anterior já aparecem no sistema pré-preenchidas e podem ser substituídas pelas informações do novo usuário a ser criado;</a:t>
            </a:r>
            <a:endParaRPr lang="pt-BR" sz="1400" dirty="0">
              <a:solidFill>
                <a:schemeClr val="bg1"/>
              </a:solidFill>
            </a:endParaRPr>
          </a:p>
          <a:p>
            <a:pPr algn="just"/>
            <a:r>
              <a:rPr lang="pt-PT" sz="1400" dirty="0">
                <a:solidFill>
                  <a:schemeClr val="bg1"/>
                </a:solidFill>
              </a:rPr>
              <a:t> </a:t>
            </a:r>
            <a:endParaRPr lang="pt-BR" sz="1400" dirty="0">
              <a:solidFill>
                <a:schemeClr val="bg1"/>
              </a:solidFill>
            </a:endParaRPr>
          </a:p>
          <a:p>
            <a:pPr algn="just"/>
            <a:r>
              <a:rPr lang="pt-PT" sz="1400" dirty="0">
                <a:solidFill>
                  <a:schemeClr val="bg1"/>
                </a:solidFill>
              </a:rPr>
              <a:t>° Ver os detalhes de determinado usuário – Quando for necessário, ver mais detalhes do usuário, que não aparecem no </a:t>
            </a:r>
            <a:r>
              <a:rPr lang="pt-PT" sz="1400" i="1" dirty="0">
                <a:solidFill>
                  <a:schemeClr val="bg1"/>
                </a:solidFill>
              </a:rPr>
              <a:t>grid </a:t>
            </a:r>
            <a:r>
              <a:rPr lang="pt-PT" sz="1400" dirty="0">
                <a:solidFill>
                  <a:schemeClr val="bg1"/>
                </a:solidFill>
              </a:rPr>
              <a:t>de pesquisa; </a:t>
            </a:r>
            <a:endParaRPr lang="pt-BR" sz="1400" b="1" dirty="0">
              <a:solidFill>
                <a:schemeClr val="bg1"/>
              </a:solidFill>
            </a:endParaRPr>
          </a:p>
          <a:p>
            <a:r>
              <a:rPr lang="pt-PT" sz="1400" dirty="0">
                <a:solidFill>
                  <a:schemeClr val="bg1"/>
                </a:solidFill>
              </a:rPr>
              <a:t>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09760F37-8822-4B7D-B63A-3B456A121A07}"/>
              </a:ext>
            </a:extLst>
          </p:cNvPr>
          <p:cNvPicPr>
            <a:picLocks noChangeAspect="1"/>
          </p:cNvPicPr>
          <p:nvPr/>
        </p:nvPicPr>
        <p:blipFill>
          <a:blip r:embed="rId5"/>
          <a:stretch>
            <a:fillRect/>
          </a:stretch>
        </p:blipFill>
        <p:spPr>
          <a:xfrm>
            <a:off x="5030541" y="1035732"/>
            <a:ext cx="6690204" cy="3223777"/>
          </a:xfrm>
          <a:prstGeom prst="rect">
            <a:avLst/>
          </a:prstGeom>
        </p:spPr>
      </p:pic>
      <p:sp>
        <p:nvSpPr>
          <p:cNvPr id="4" name="Retângulo 3">
            <a:extLst>
              <a:ext uri="{FF2B5EF4-FFF2-40B4-BE49-F238E27FC236}">
                <a16:creationId xmlns:a16="http://schemas.microsoft.com/office/drawing/2014/main" id="{614477BB-45A2-4DDE-A7E1-91F691D454D1}"/>
              </a:ext>
            </a:extLst>
          </p:cNvPr>
          <p:cNvSpPr/>
          <p:nvPr/>
        </p:nvSpPr>
        <p:spPr>
          <a:xfrm>
            <a:off x="6292744" y="2402006"/>
            <a:ext cx="722205" cy="450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306957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Usuários</a:t>
            </a:r>
          </a:p>
          <a:p>
            <a:pPr algn="just"/>
            <a:endParaRPr lang="pt-BR" sz="1400" dirty="0">
              <a:solidFill>
                <a:schemeClr val="bg1"/>
              </a:solidFill>
            </a:endParaRPr>
          </a:p>
          <a:p>
            <a:pPr algn="just"/>
            <a:r>
              <a:rPr lang="pt-BR" sz="1400" dirty="0">
                <a:solidFill>
                  <a:schemeClr val="bg1"/>
                </a:solidFill>
              </a:rPr>
              <a:t>No momento do cadastro do usuário, é possível verificar que existem 5 abas de acessos que serão detalhadas conforme as imagens abaixo:</a:t>
            </a:r>
          </a:p>
          <a:p>
            <a:pPr algn="just"/>
            <a:r>
              <a:rPr lang="pt-PT" sz="1400" dirty="0">
                <a:solidFill>
                  <a:schemeClr val="bg1"/>
                </a:solidFill>
              </a:rPr>
              <a:t>° Dados do Usuário – Nessa aba é necessario preencher informações como nome, sobrenome, área, setor, e-mail principal, e-mail secundário, ramal, telefone, celular, cpf, data de nascimento, se é signatário, se for signatário o tipo dele.</a:t>
            </a:r>
            <a:endParaRPr lang="pt-BR" sz="1400" b="1" dirty="0">
              <a:solidFill>
                <a:schemeClr val="bg1"/>
              </a:solidFill>
            </a:endParaRPr>
          </a:p>
          <a:p>
            <a:pPr algn="just"/>
            <a:r>
              <a:rPr lang="pt-PT" sz="1400" dirty="0">
                <a:solidFill>
                  <a:schemeClr val="bg1"/>
                </a:solidFill>
              </a:rPr>
              <a:t>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38AE2BCF-8DBA-4ACF-B288-BC11AD3EFE45}"/>
              </a:ext>
            </a:extLst>
          </p:cNvPr>
          <p:cNvPicPr>
            <a:picLocks noChangeAspect="1"/>
          </p:cNvPicPr>
          <p:nvPr/>
        </p:nvPicPr>
        <p:blipFill>
          <a:blip r:embed="rId5"/>
          <a:stretch>
            <a:fillRect/>
          </a:stretch>
        </p:blipFill>
        <p:spPr>
          <a:xfrm>
            <a:off x="5030541" y="1035732"/>
            <a:ext cx="6690203" cy="3260478"/>
          </a:xfrm>
          <a:prstGeom prst="rect">
            <a:avLst/>
          </a:prstGeom>
        </p:spPr>
      </p:pic>
    </p:spTree>
    <p:extLst>
      <p:ext uri="{BB962C8B-B14F-4D97-AF65-F5344CB8AC3E}">
        <p14:creationId xmlns:p14="http://schemas.microsoft.com/office/powerpoint/2010/main" val="13690419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Usuários</a:t>
            </a:r>
          </a:p>
          <a:p>
            <a:pPr algn="just"/>
            <a:endParaRPr lang="pt-PT" sz="1400" dirty="0">
              <a:solidFill>
                <a:schemeClr val="bg1"/>
              </a:solidFill>
            </a:endParaRPr>
          </a:p>
          <a:p>
            <a:pPr algn="just"/>
            <a:r>
              <a:rPr lang="pt-PT" sz="1400" dirty="0">
                <a:solidFill>
                  <a:schemeClr val="bg1"/>
                </a:solidFill>
              </a:rPr>
              <a:t>° Dados de Acesso - nesta aba será necessário definir o Login (ID de acesso ao sistema, a ser utilizado pelo usuário), e uma senha (senha esta que pode ser enviada para o usuário e solicitar que o mesmo possa alterar caso seja necessário, ou pode ser efetuado o </a:t>
            </a:r>
            <a:r>
              <a:rPr lang="pt-PT" sz="1400" i="1" dirty="0">
                <a:solidFill>
                  <a:schemeClr val="bg1"/>
                </a:solidFill>
              </a:rPr>
              <a:t>reset </a:t>
            </a:r>
            <a:r>
              <a:rPr lang="pt-PT" sz="1400" dirty="0">
                <a:solidFill>
                  <a:schemeClr val="bg1"/>
                </a:solidFill>
              </a:rPr>
              <a:t>de senha após a criação do usuário e desta forma o usuário criará uma nova senha no momento do primeiro acesso, aumentando a segurança do sistema), e ainda definir se o usuário será cadastrado com </a:t>
            </a:r>
            <a:r>
              <a:rPr lang="pt-PT" sz="1400" i="1" dirty="0">
                <a:solidFill>
                  <a:schemeClr val="bg1"/>
                </a:solidFill>
              </a:rPr>
              <a:t>Status </a:t>
            </a:r>
            <a:r>
              <a:rPr lang="pt-PT" sz="1400" dirty="0">
                <a:solidFill>
                  <a:schemeClr val="bg1"/>
                </a:solidFill>
              </a:rPr>
              <a:t>“Ativo” ou “Inativo” (Este último </a:t>
            </a:r>
            <a:r>
              <a:rPr lang="pt-PT" sz="1400" i="1" dirty="0">
                <a:solidFill>
                  <a:schemeClr val="bg1"/>
                </a:solidFill>
              </a:rPr>
              <a:t>Status </a:t>
            </a:r>
            <a:r>
              <a:rPr lang="pt-PT" sz="1400" dirty="0">
                <a:solidFill>
                  <a:schemeClr val="bg1"/>
                </a:solidFill>
              </a:rPr>
              <a:t>não permite acesso do usuário ao sistema);</a:t>
            </a:r>
            <a:endParaRPr lang="pt-BR" sz="1400" b="1" dirty="0">
              <a:solidFill>
                <a:schemeClr val="bg1"/>
              </a:solidFill>
            </a:endParaRPr>
          </a:p>
          <a:p>
            <a:r>
              <a:rPr lang="pt-PT" sz="1400" dirty="0">
                <a:solidFill>
                  <a:schemeClr val="bg1"/>
                </a:solidFill>
              </a:rPr>
              <a:t> </a:t>
            </a:r>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254211C6-DBBF-4E51-A1D7-89BB052F0F46}"/>
              </a:ext>
            </a:extLst>
          </p:cNvPr>
          <p:cNvPicPr>
            <a:picLocks noChangeAspect="1"/>
          </p:cNvPicPr>
          <p:nvPr/>
        </p:nvPicPr>
        <p:blipFill>
          <a:blip r:embed="rId5"/>
          <a:stretch>
            <a:fillRect/>
          </a:stretch>
        </p:blipFill>
        <p:spPr>
          <a:xfrm>
            <a:off x="5030540" y="1186648"/>
            <a:ext cx="6690204" cy="3225021"/>
          </a:xfrm>
          <a:prstGeom prst="rect">
            <a:avLst/>
          </a:prstGeom>
        </p:spPr>
      </p:pic>
    </p:spTree>
    <p:extLst>
      <p:ext uri="{BB962C8B-B14F-4D97-AF65-F5344CB8AC3E}">
        <p14:creationId xmlns:p14="http://schemas.microsoft.com/office/powerpoint/2010/main" val="24286617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Usuários</a:t>
            </a:r>
          </a:p>
          <a:p>
            <a:pPr algn="just"/>
            <a:endParaRPr lang="pt-PT" sz="1400" dirty="0">
              <a:solidFill>
                <a:schemeClr val="bg1"/>
              </a:solidFill>
            </a:endParaRPr>
          </a:p>
          <a:p>
            <a:pPr algn="just"/>
            <a:r>
              <a:rPr lang="pt-PT" sz="1400" dirty="0">
                <a:solidFill>
                  <a:schemeClr val="bg1"/>
                </a:solidFill>
              </a:rPr>
              <a:t>° Direitos de Estrutura – nesta aba é possível definir para o usuárioos direitos que o mesmo terá nos módulos do sistema (este pode Herdar de um grupo de Acesso existente no sistema, ou pode ter um acesso diferenciado, sendo parametrizado no momento do cadastro do usuário). No módulo atual do sistema, todos estes parâmetros serão controlados pelo sistema PD-SEGU, portanto os grupos não serão controlados pelo Sistema NetDocs.</a:t>
            </a:r>
            <a:endParaRPr lang="pt-BR" sz="1400" b="1"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12054241-BA33-4FBB-B520-FB434EC4018C}"/>
              </a:ext>
            </a:extLst>
          </p:cNvPr>
          <p:cNvPicPr>
            <a:picLocks noChangeAspect="1"/>
          </p:cNvPicPr>
          <p:nvPr/>
        </p:nvPicPr>
        <p:blipFill>
          <a:blip r:embed="rId5"/>
          <a:stretch>
            <a:fillRect/>
          </a:stretch>
        </p:blipFill>
        <p:spPr>
          <a:xfrm>
            <a:off x="5030540" y="1035732"/>
            <a:ext cx="6701749" cy="3208597"/>
          </a:xfrm>
          <a:prstGeom prst="rect">
            <a:avLst/>
          </a:prstGeom>
        </p:spPr>
      </p:pic>
    </p:spTree>
    <p:extLst>
      <p:ext uri="{BB962C8B-B14F-4D97-AF65-F5344CB8AC3E}">
        <p14:creationId xmlns:p14="http://schemas.microsoft.com/office/powerpoint/2010/main" val="40149726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Usuários</a:t>
            </a:r>
          </a:p>
          <a:p>
            <a:pPr algn="just"/>
            <a:endParaRPr lang="pt-PT" sz="1400" dirty="0">
              <a:solidFill>
                <a:schemeClr val="bg1"/>
              </a:solidFill>
            </a:endParaRPr>
          </a:p>
          <a:p>
            <a:pPr algn="just"/>
            <a:r>
              <a:rPr lang="pt-PT" sz="1400" dirty="0">
                <a:solidFill>
                  <a:schemeClr val="bg1"/>
                </a:solidFill>
              </a:rPr>
              <a:t>° Direitos de Unidade – Nesta aba é possível definir a que unidades o usuário estará vinculado e qual será seu perfil na mesma, por exemplo, um Usuário, Gestor ou Administrador.</a:t>
            </a:r>
            <a:endParaRPr lang="pt-BR" sz="1400" b="1"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67454678-289E-4229-A533-E1912B31A387}"/>
              </a:ext>
            </a:extLst>
          </p:cNvPr>
          <p:cNvPicPr>
            <a:picLocks noChangeAspect="1"/>
          </p:cNvPicPr>
          <p:nvPr/>
        </p:nvPicPr>
        <p:blipFill>
          <a:blip r:embed="rId5"/>
          <a:stretch>
            <a:fillRect/>
          </a:stretch>
        </p:blipFill>
        <p:spPr>
          <a:xfrm>
            <a:off x="5030540" y="1132766"/>
            <a:ext cx="6690204" cy="3171108"/>
          </a:xfrm>
          <a:prstGeom prst="rect">
            <a:avLst/>
          </a:prstGeom>
        </p:spPr>
      </p:pic>
    </p:spTree>
    <p:extLst>
      <p:ext uri="{BB962C8B-B14F-4D97-AF65-F5344CB8AC3E}">
        <p14:creationId xmlns:p14="http://schemas.microsoft.com/office/powerpoint/2010/main" val="2911149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Meu cadastro – Cadastro de Usuários</a:t>
            </a:r>
          </a:p>
          <a:p>
            <a:pPr algn="just"/>
            <a:endParaRPr lang="pt-PT" sz="1400" dirty="0">
              <a:solidFill>
                <a:schemeClr val="bg1"/>
              </a:solidFill>
            </a:endParaRPr>
          </a:p>
          <a:p>
            <a:pPr algn="just"/>
            <a:r>
              <a:rPr lang="pt-PT" sz="1400" dirty="0">
                <a:solidFill>
                  <a:schemeClr val="bg1"/>
                </a:solidFill>
              </a:rPr>
              <a:t>° Direitos de Workflow – Quais fluxos o perfil que está sendo criado vai ter direito de utilizar para um workflow.</a:t>
            </a:r>
          </a:p>
          <a:p>
            <a:pPr algn="just"/>
            <a:r>
              <a:rPr lang="pt-BR" sz="1400" dirty="0">
                <a:solidFill>
                  <a:schemeClr val="bg1"/>
                </a:solidFill>
              </a:rPr>
              <a:t>Após o preenchimento dos demais campos basta clicar no botão salvar.</a:t>
            </a:r>
          </a:p>
          <a:p>
            <a:pPr algn="just"/>
            <a:endParaRPr lang="pt-BR" sz="1400" dirty="0">
              <a:solidFill>
                <a:schemeClr val="bg1"/>
              </a:solidFill>
            </a:endParaRPr>
          </a:p>
          <a:p>
            <a:endParaRPr lang="pt-BR" sz="1400" b="1"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61ABB1CD-02B4-485A-A3CB-672870EDD77B}"/>
              </a:ext>
            </a:extLst>
          </p:cNvPr>
          <p:cNvPicPr>
            <a:picLocks noChangeAspect="1"/>
          </p:cNvPicPr>
          <p:nvPr/>
        </p:nvPicPr>
        <p:blipFill>
          <a:blip r:embed="rId5"/>
          <a:stretch>
            <a:fillRect/>
          </a:stretch>
        </p:blipFill>
        <p:spPr>
          <a:xfrm>
            <a:off x="5030540" y="1035732"/>
            <a:ext cx="6690204" cy="3240878"/>
          </a:xfrm>
          <a:prstGeom prst="rect">
            <a:avLst/>
          </a:prstGeom>
        </p:spPr>
      </p:pic>
    </p:spTree>
    <p:extLst>
      <p:ext uri="{BB962C8B-B14F-4D97-AF65-F5344CB8AC3E}">
        <p14:creationId xmlns:p14="http://schemas.microsoft.com/office/powerpoint/2010/main" val="22169762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Caixa de Entrada – Em Revisão</a:t>
            </a:r>
          </a:p>
          <a:p>
            <a:pPr algn="just"/>
            <a:endParaRPr lang="pt-BR" sz="1400" dirty="0">
              <a:solidFill>
                <a:schemeClr val="bg1"/>
              </a:solidFill>
            </a:endParaRPr>
          </a:p>
          <a:p>
            <a:pPr algn="just"/>
            <a:r>
              <a:rPr lang="pt-BR" sz="1400" dirty="0">
                <a:solidFill>
                  <a:schemeClr val="bg1"/>
                </a:solidFill>
              </a:rPr>
              <a:t>Lista todos os Contratos que estão em estado de “EM REVISÃO”.</a:t>
            </a:r>
          </a:p>
          <a:p>
            <a:pPr algn="just"/>
            <a:endParaRPr lang="pt-BR" sz="1400" b="1"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029B294C-E0C2-4E2B-AB11-7CBD2DA1C83D}"/>
              </a:ext>
            </a:extLst>
          </p:cNvPr>
          <p:cNvPicPr>
            <a:picLocks noChangeAspect="1"/>
          </p:cNvPicPr>
          <p:nvPr/>
        </p:nvPicPr>
        <p:blipFill>
          <a:blip r:embed="rId5"/>
          <a:stretch>
            <a:fillRect/>
          </a:stretch>
        </p:blipFill>
        <p:spPr>
          <a:xfrm>
            <a:off x="5030540" y="1035732"/>
            <a:ext cx="6690204" cy="3124707"/>
          </a:xfrm>
          <a:prstGeom prst="rect">
            <a:avLst/>
          </a:prstGeom>
        </p:spPr>
      </p:pic>
      <p:sp>
        <p:nvSpPr>
          <p:cNvPr id="4" name="Retângulo 3">
            <a:extLst>
              <a:ext uri="{FF2B5EF4-FFF2-40B4-BE49-F238E27FC236}">
                <a16:creationId xmlns:a16="http://schemas.microsoft.com/office/drawing/2014/main" id="{00376597-9E65-4D8E-9A5E-95A8A88F6037}"/>
              </a:ext>
            </a:extLst>
          </p:cNvPr>
          <p:cNvSpPr/>
          <p:nvPr/>
        </p:nvSpPr>
        <p:spPr>
          <a:xfrm>
            <a:off x="5030540" y="1665027"/>
            <a:ext cx="1065460"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60747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Caixa de Entrada – Em Workflow</a:t>
            </a:r>
          </a:p>
          <a:p>
            <a:pPr algn="just"/>
            <a:endParaRPr lang="pt-BR" sz="1400" dirty="0">
              <a:solidFill>
                <a:schemeClr val="bg1"/>
              </a:solidFill>
            </a:endParaRPr>
          </a:p>
          <a:p>
            <a:pPr algn="just"/>
            <a:r>
              <a:rPr lang="pt-BR" sz="1400" dirty="0">
                <a:solidFill>
                  <a:schemeClr val="bg1"/>
                </a:solidFill>
              </a:rPr>
              <a:t>Lista todos os Contratos que estão em estado de “EM WORKFLOW”.</a:t>
            </a:r>
          </a:p>
          <a:p>
            <a:pPr algn="just"/>
            <a:endParaRPr lang="pt-BR" sz="1400" b="1"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E383AF71-C91D-4590-8E4D-17F6C26381CE}"/>
              </a:ext>
            </a:extLst>
          </p:cNvPr>
          <p:cNvPicPr>
            <a:picLocks noChangeAspect="1"/>
          </p:cNvPicPr>
          <p:nvPr/>
        </p:nvPicPr>
        <p:blipFill>
          <a:blip r:embed="rId5"/>
          <a:stretch>
            <a:fillRect/>
          </a:stretch>
        </p:blipFill>
        <p:spPr>
          <a:xfrm>
            <a:off x="5030540" y="1035731"/>
            <a:ext cx="6690204" cy="3223417"/>
          </a:xfrm>
          <a:prstGeom prst="rect">
            <a:avLst/>
          </a:prstGeom>
        </p:spPr>
      </p:pic>
      <p:sp>
        <p:nvSpPr>
          <p:cNvPr id="4" name="Retângulo 3">
            <a:extLst>
              <a:ext uri="{FF2B5EF4-FFF2-40B4-BE49-F238E27FC236}">
                <a16:creationId xmlns:a16="http://schemas.microsoft.com/office/drawing/2014/main" id="{82FB2887-6B7C-4901-99BA-A384F6C732D7}"/>
              </a:ext>
            </a:extLst>
          </p:cNvPr>
          <p:cNvSpPr/>
          <p:nvPr/>
        </p:nvSpPr>
        <p:spPr>
          <a:xfrm>
            <a:off x="5037575" y="1856096"/>
            <a:ext cx="1065460"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989906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Caixa de Entrada – Sem Versão</a:t>
            </a:r>
          </a:p>
          <a:p>
            <a:pPr algn="just"/>
            <a:endParaRPr lang="pt-BR" sz="1400" dirty="0">
              <a:solidFill>
                <a:schemeClr val="bg1"/>
              </a:solidFill>
            </a:endParaRPr>
          </a:p>
          <a:p>
            <a:pPr algn="just"/>
            <a:r>
              <a:rPr lang="pt-BR" sz="1400" dirty="0">
                <a:solidFill>
                  <a:schemeClr val="bg1"/>
                </a:solidFill>
              </a:rPr>
              <a:t>Lista todos </a:t>
            </a:r>
            <a:r>
              <a:rPr lang="pt-PT" sz="1400" dirty="0">
                <a:solidFill>
                  <a:schemeClr val="bg1"/>
                </a:solidFill>
              </a:rPr>
              <a:t>os </a:t>
            </a:r>
            <a:r>
              <a:rPr lang="pt-BR" sz="1400" dirty="0">
                <a:solidFill>
                  <a:schemeClr val="bg1"/>
                </a:solidFill>
              </a:rPr>
              <a:t>Contratos que estão em estado de “SEM VERSÃO”.</a:t>
            </a:r>
          </a:p>
          <a:p>
            <a:pPr algn="just"/>
            <a:endParaRPr lang="pt-BR" sz="1400" dirty="0">
              <a:solidFill>
                <a:schemeClr val="bg1"/>
              </a:solidFill>
            </a:endParaRPr>
          </a:p>
          <a:p>
            <a:pPr algn="just"/>
            <a:endParaRPr lang="pt-BR" sz="1400" b="1" dirty="0">
              <a:solidFill>
                <a:schemeClr val="bg1"/>
              </a:solidFill>
            </a:endParaRPr>
          </a:p>
          <a:p>
            <a:pPr algn="just"/>
            <a:endParaRPr lang="pt-BR" sz="1400" dirty="0">
              <a:solidFill>
                <a:schemeClr val="bg1"/>
              </a:solidFill>
            </a:endParaRPr>
          </a:p>
          <a:p>
            <a:pPr algn="just"/>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0"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3FBBFB0B-C8F6-40C6-B6D5-EBC7DC86D2C6}"/>
              </a:ext>
            </a:extLst>
          </p:cNvPr>
          <p:cNvPicPr>
            <a:picLocks noChangeAspect="1"/>
          </p:cNvPicPr>
          <p:nvPr/>
        </p:nvPicPr>
        <p:blipFill>
          <a:blip r:embed="rId5"/>
          <a:stretch>
            <a:fillRect/>
          </a:stretch>
        </p:blipFill>
        <p:spPr>
          <a:xfrm>
            <a:off x="5030541" y="1210387"/>
            <a:ext cx="6685880" cy="3238783"/>
          </a:xfrm>
          <a:prstGeom prst="rect">
            <a:avLst/>
          </a:prstGeom>
        </p:spPr>
      </p:pic>
      <p:sp>
        <p:nvSpPr>
          <p:cNvPr id="4" name="Retângulo 3">
            <a:extLst>
              <a:ext uri="{FF2B5EF4-FFF2-40B4-BE49-F238E27FC236}">
                <a16:creationId xmlns:a16="http://schemas.microsoft.com/office/drawing/2014/main" id="{A871F8BA-0699-4244-8024-F917E18DE22E}"/>
              </a:ext>
            </a:extLst>
          </p:cNvPr>
          <p:cNvSpPr/>
          <p:nvPr/>
        </p:nvSpPr>
        <p:spPr>
          <a:xfrm>
            <a:off x="5037575" y="2210938"/>
            <a:ext cx="1065460"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690866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068" y="-14069"/>
            <a:ext cx="12210757" cy="6872067"/>
          </a:xfrm>
          <a:prstGeom prst="rect">
            <a:avLst/>
          </a:prstGeom>
        </p:spPr>
      </p:pic>
      <p:sp>
        <p:nvSpPr>
          <p:cNvPr id="3" name="Retângulo 2"/>
          <p:cNvSpPr/>
          <p:nvPr/>
        </p:nvSpPr>
        <p:spPr>
          <a:xfrm>
            <a:off x="1" y="-14070"/>
            <a:ext cx="12206068" cy="6872068"/>
          </a:xfrm>
          <a:prstGeom prst="rect">
            <a:avLst/>
          </a:prstGeom>
          <a:solidFill>
            <a:srgbClr val="2B364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492708"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Início</a:t>
            </a:r>
          </a:p>
        </p:txBody>
      </p:sp>
      <p:sp>
        <p:nvSpPr>
          <p:cNvPr id="9" name="Retângulo 8"/>
          <p:cNvSpPr/>
          <p:nvPr/>
        </p:nvSpPr>
        <p:spPr>
          <a:xfrm>
            <a:off x="4892726" y="224852"/>
            <a:ext cx="1499017" cy="322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DCDCD"/>
                </a:solidFill>
                <a:latin typeface="Trebuchet MS" panose="020B0603020202020204" pitchFamily="34" charset="0"/>
              </a:rPr>
              <a:t>Sobre</a:t>
            </a:r>
          </a:p>
        </p:txBody>
      </p:sp>
      <p:sp>
        <p:nvSpPr>
          <p:cNvPr id="10" name="Retângulo com Único Canto Aparado e Arredondado 9"/>
          <p:cNvSpPr/>
          <p:nvPr/>
        </p:nvSpPr>
        <p:spPr>
          <a:xfrm>
            <a:off x="6292744" y="224852"/>
            <a:ext cx="1499017" cy="322289"/>
          </a:xfrm>
          <a:prstGeom prst="snipRoundRect">
            <a:avLst/>
          </a:prstGeom>
          <a:noFill/>
          <a:ln>
            <a:solidFill>
              <a:srgbClr val="2BB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Trebuchet MS" panose="020B0603020202020204" pitchFamily="34" charset="0"/>
              </a:rPr>
              <a:t>Solução</a:t>
            </a:r>
          </a:p>
        </p:txBody>
      </p:sp>
      <p:grpSp>
        <p:nvGrpSpPr>
          <p:cNvPr id="17" name="Agrupar 16"/>
          <p:cNvGrpSpPr/>
          <p:nvPr/>
        </p:nvGrpSpPr>
        <p:grpSpPr>
          <a:xfrm>
            <a:off x="11151118" y="242341"/>
            <a:ext cx="569626" cy="304800"/>
            <a:chOff x="8829207" y="1514008"/>
            <a:chExt cx="569626" cy="304800"/>
          </a:xfrm>
        </p:grpSpPr>
        <p:sp>
          <p:nvSpPr>
            <p:cNvPr id="13" name="Retângulo 12"/>
            <p:cNvSpPr/>
            <p:nvPr/>
          </p:nvSpPr>
          <p:spPr>
            <a:xfrm>
              <a:off x="8829207" y="1514008"/>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p:nvSpPr>
          <p:spPr>
            <a:xfrm>
              <a:off x="8829207" y="1630455"/>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p:cNvSpPr/>
            <p:nvPr/>
          </p:nvSpPr>
          <p:spPr>
            <a:xfrm>
              <a:off x="8829207" y="1746902"/>
              <a:ext cx="569626" cy="7190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 name="Imagem 2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 y="-174344"/>
            <a:ext cx="2276925" cy="1210076"/>
          </a:xfrm>
          <a:prstGeom prst="rect">
            <a:avLst/>
          </a:prstGeom>
        </p:spPr>
      </p:pic>
      <p:sp>
        <p:nvSpPr>
          <p:cNvPr id="18" name="Shape 223"/>
          <p:cNvSpPr txBox="1"/>
          <p:nvPr/>
        </p:nvSpPr>
        <p:spPr>
          <a:xfrm>
            <a:off x="300498" y="1035732"/>
            <a:ext cx="4429545" cy="4615768"/>
          </a:xfrm>
          <a:prstGeom prst="rect">
            <a:avLst/>
          </a:prstGeom>
          <a:noFill/>
          <a:ln>
            <a:noFill/>
          </a:ln>
        </p:spPr>
        <p:txBody>
          <a:bodyPr spcFirstLastPara="1" wrap="square" lIns="0" tIns="0" rIns="0" bIns="0" numCol="1" anchor="t" anchorCtr="0">
            <a:noAutofit/>
          </a:bodyPr>
          <a:lstStyle/>
          <a:p>
            <a:pPr marL="114300" lvl="0" algn="just">
              <a:lnSpc>
                <a:spcPct val="150000"/>
              </a:lnSpc>
              <a:buClr>
                <a:schemeClr val="bg1"/>
              </a:buClr>
              <a:buSzPts val="1800"/>
              <a:defRPr/>
            </a:pPr>
            <a:r>
              <a:rPr lang="pt-BR" sz="2400" b="1" dirty="0">
                <a:solidFill>
                  <a:srgbClr val="2BB59D"/>
                </a:solidFill>
                <a:latin typeface="Trebuchet MS" panose="020B0603020202020204" pitchFamily="34" charset="0"/>
                <a:cs typeface="Segoe UI" panose="020B0502040204020203" pitchFamily="34" charset="0"/>
              </a:rPr>
              <a:t>Caixa de Entrada – Tarefas pendentes</a:t>
            </a:r>
          </a:p>
          <a:p>
            <a:pPr algn="just"/>
            <a:endParaRPr lang="pt-PT" sz="1400" dirty="0">
              <a:solidFill>
                <a:schemeClr val="bg1"/>
              </a:solidFill>
            </a:endParaRPr>
          </a:p>
          <a:p>
            <a:pPr algn="just"/>
            <a:r>
              <a:rPr lang="pt-PT" sz="1400" dirty="0">
                <a:solidFill>
                  <a:schemeClr val="bg1"/>
                </a:solidFill>
              </a:rPr>
              <a:t>Essa página mostra todos os </a:t>
            </a:r>
            <a:r>
              <a:rPr lang="pt-BR" sz="1400" dirty="0">
                <a:solidFill>
                  <a:schemeClr val="bg1"/>
                </a:solidFill>
              </a:rPr>
              <a:t>Contratos </a:t>
            </a:r>
            <a:r>
              <a:rPr lang="pt-PT" sz="1400" dirty="0">
                <a:solidFill>
                  <a:schemeClr val="bg1"/>
                </a:solidFill>
              </a:rPr>
              <a:t>que não tiveram suas tarefas finalizadas nos contratos.</a:t>
            </a:r>
            <a:endParaRPr lang="pt-BR" sz="1400" dirty="0">
              <a:solidFill>
                <a:schemeClr val="bg1"/>
              </a:solidFill>
            </a:endParaRPr>
          </a:p>
          <a:p>
            <a:pPr algn="just"/>
            <a:endParaRPr lang="pt-BR" sz="1400" b="1" dirty="0">
              <a:solidFill>
                <a:schemeClr val="bg1"/>
              </a:solidFill>
            </a:endParaRPr>
          </a:p>
          <a:p>
            <a:pPr algn="just"/>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endParaRPr lang="pt-BR" sz="1400" dirty="0">
              <a:solidFill>
                <a:schemeClr val="bg1"/>
              </a:solidFill>
            </a:endParaRPr>
          </a:p>
          <a:p>
            <a:pPr marL="114300">
              <a:lnSpc>
                <a:spcPct val="150000"/>
              </a:lnSpc>
              <a:buClr>
                <a:schemeClr val="bg1"/>
              </a:buClr>
              <a:buSzPts val="1800"/>
              <a:defRPr/>
            </a:pPr>
            <a:endParaRPr lang="pt-BR" sz="1400" dirty="0">
              <a:solidFill>
                <a:schemeClr val="bg1"/>
              </a:solidFill>
            </a:endParaRPr>
          </a:p>
          <a:p>
            <a:pPr marL="114300" lvl="0">
              <a:lnSpc>
                <a:spcPct val="150000"/>
              </a:lnSpc>
              <a:buClr>
                <a:schemeClr val="bg1"/>
              </a:buClr>
              <a:buSzPts val="1800"/>
              <a:defRPr/>
            </a:pPr>
            <a:endParaRPr lang="pt-BR" sz="1400" dirty="0">
              <a:solidFill>
                <a:schemeClr val="bg1"/>
              </a:solidFill>
            </a:endParaRPr>
          </a:p>
          <a:p>
            <a:endParaRPr lang="pt-BR" sz="1400" dirty="0">
              <a:solidFill>
                <a:schemeClr val="bg1"/>
              </a:solidFill>
            </a:endParaRPr>
          </a:p>
          <a:p>
            <a:endParaRPr lang="pt-BR" sz="1400" dirty="0">
              <a:solidFill>
                <a:schemeClr val="bg1"/>
              </a:solidFill>
            </a:endParaRPr>
          </a:p>
        </p:txBody>
      </p:sp>
      <p:pic>
        <p:nvPicPr>
          <p:cNvPr id="22" name="Imagem 24"/>
          <p:cNvPicPr>
            <a:picLocks noChangeAspect="1"/>
          </p:cNvPicPr>
          <p:nvPr/>
        </p:nvPicPr>
        <p:blipFill>
          <a:blip r:embed="rId4"/>
          <a:stretch>
            <a:fillRect/>
          </a:stretch>
        </p:blipFill>
        <p:spPr>
          <a:xfrm>
            <a:off x="10270910" y="6122151"/>
            <a:ext cx="1785324" cy="610922"/>
          </a:xfrm>
          <a:prstGeom prst="rect">
            <a:avLst/>
          </a:prstGeom>
        </p:spPr>
      </p:pic>
      <p:pic>
        <p:nvPicPr>
          <p:cNvPr id="2" name="Imagem 1">
            <a:extLst>
              <a:ext uri="{FF2B5EF4-FFF2-40B4-BE49-F238E27FC236}">
                <a16:creationId xmlns:a16="http://schemas.microsoft.com/office/drawing/2014/main" id="{5E5F8E74-B9BD-433D-9622-C36E0C7065E8}"/>
              </a:ext>
            </a:extLst>
          </p:cNvPr>
          <p:cNvPicPr>
            <a:picLocks noChangeAspect="1"/>
          </p:cNvPicPr>
          <p:nvPr/>
        </p:nvPicPr>
        <p:blipFill>
          <a:blip r:embed="rId5"/>
          <a:stretch>
            <a:fillRect/>
          </a:stretch>
        </p:blipFill>
        <p:spPr>
          <a:xfrm>
            <a:off x="5030540" y="1051532"/>
            <a:ext cx="6690204" cy="3243133"/>
          </a:xfrm>
          <a:prstGeom prst="rect">
            <a:avLst/>
          </a:prstGeom>
        </p:spPr>
      </p:pic>
      <p:sp>
        <p:nvSpPr>
          <p:cNvPr id="4" name="Retângulo 3">
            <a:extLst>
              <a:ext uri="{FF2B5EF4-FFF2-40B4-BE49-F238E27FC236}">
                <a16:creationId xmlns:a16="http://schemas.microsoft.com/office/drawing/2014/main" id="{B5F1EB03-6F99-4666-8481-81002D516256}"/>
              </a:ext>
            </a:extLst>
          </p:cNvPr>
          <p:cNvSpPr/>
          <p:nvPr/>
        </p:nvSpPr>
        <p:spPr>
          <a:xfrm>
            <a:off x="5037575" y="2210938"/>
            <a:ext cx="1065460"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36957999"/>
      </p:ext>
    </p:extLst>
  </p:cSld>
  <p:clrMapOvr>
    <a:masterClrMapping/>
  </p:clrMapOvr>
</p:sld>
</file>

<file path=ppt/theme/theme1.xml><?xml version="1.0" encoding="utf-8"?>
<a:theme xmlns:a="http://schemas.openxmlformats.org/drawingml/2006/main" name="Personalizar design">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32E5237-31CE-46FE-870C-DF078C7FEA29}">
  <we:reference id="wa104038830" version="1.0.0.3" store="pt-BR"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5E1556E0398F46BEA9DAB275CB50C4" ma:contentTypeVersion="1" ma:contentTypeDescription="Create a new document." ma:contentTypeScope="" ma:versionID="6ae766527b991208ffe95c1275706327">
  <xsd:schema xmlns:xsd="http://www.w3.org/2001/XMLSchema" xmlns:xs="http://www.w3.org/2001/XMLSchema" xmlns:p="http://schemas.microsoft.com/office/2006/metadata/properties" xmlns:ns2="4bffbd67-204f-4941-9f8d-5e376a982f9f" targetNamespace="http://schemas.microsoft.com/office/2006/metadata/properties" ma:root="true" ma:fieldsID="e051a632ed6302959b203ba23653b65d" ns2:_="">
    <xsd:import namespace="4bffbd67-204f-4941-9f8d-5e376a982f9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fbd67-204f-4941-9f8d-5e376a982f9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4bffbd67-204f-4941-9f8d-5e376a982f9f">ANUME5D6JT6E-3-888</_dlc_DocId>
    <_dlc_DocIdUrl xmlns="4bffbd67-204f-4941-9f8d-5e376a982f9f">
      <Url>https://eshare.stefanini.com/sites/emea_sales_and_marketing/_layouts/DocIdRedir.aspx?ID=ANUME5D6JT6E-3-888</Url>
      <Description>ANUME5D6JT6E-3-888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6D69DE-1EC4-4DF8-89C1-176C2F879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fbd67-204f-4941-9f8d-5e376a982f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AD380A-687C-4328-98CC-949CBD653805}">
  <ds:schemaRefs>
    <ds:schemaRef ds:uri="http://schemas.microsoft.com/sharepoint/events"/>
  </ds:schemaRefs>
</ds:datastoreItem>
</file>

<file path=customXml/itemProps3.xml><?xml version="1.0" encoding="utf-8"?>
<ds:datastoreItem xmlns:ds="http://schemas.openxmlformats.org/officeDocument/2006/customXml" ds:itemID="{A2F58588-576D-46D5-80D6-8A24D7A02F27}">
  <ds:schemaRefs>
    <ds:schemaRef ds:uri="http://schemas.microsoft.com/office/infopath/2007/PartnerControls"/>
    <ds:schemaRef ds:uri="http://purl.org/dc/dcmitype/"/>
    <ds:schemaRef ds:uri="http://www.w3.org/XML/1998/namespace"/>
    <ds:schemaRef ds:uri="http://purl.org/dc/terms/"/>
    <ds:schemaRef ds:uri="http://schemas.microsoft.com/office/2006/documentManagement/types"/>
    <ds:schemaRef ds:uri="http://schemas.openxmlformats.org/package/2006/metadata/core-properties"/>
    <ds:schemaRef ds:uri="4bffbd67-204f-4941-9f8d-5e376a982f9f"/>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A6EA3838-F687-4C1A-A6F2-70599673F2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49530</TotalTime>
  <Words>8021</Words>
  <Application>Microsoft Office PowerPoint</Application>
  <PresentationFormat>Widescreen</PresentationFormat>
  <Paragraphs>1145</Paragraphs>
  <Slides>108</Slides>
  <Notes>0</Notes>
  <HiddenSlides>0</HiddenSlides>
  <MMClips>0</MMClips>
  <ScaleCrop>false</ScaleCrop>
  <HeadingPairs>
    <vt:vector size="6" baseType="variant">
      <vt:variant>
        <vt:lpstr>Fontes usadas</vt:lpstr>
      </vt:variant>
      <vt:variant>
        <vt:i4>9</vt:i4>
      </vt:variant>
      <vt:variant>
        <vt:lpstr>Tema</vt:lpstr>
      </vt:variant>
      <vt:variant>
        <vt:i4>3</vt:i4>
      </vt:variant>
      <vt:variant>
        <vt:lpstr>Títulos de slides</vt:lpstr>
      </vt:variant>
      <vt:variant>
        <vt:i4>108</vt:i4>
      </vt:variant>
    </vt:vector>
  </HeadingPairs>
  <TitlesOfParts>
    <vt:vector size="120" baseType="lpstr">
      <vt:lpstr>Arial</vt:lpstr>
      <vt:lpstr>Calibri</vt:lpstr>
      <vt:lpstr>Calibri Light</vt:lpstr>
      <vt:lpstr>Dax-Light</vt:lpstr>
      <vt:lpstr>Helvetica Light</vt:lpstr>
      <vt:lpstr>Segoe UI</vt:lpstr>
      <vt:lpstr>Segoe UI Black</vt:lpstr>
      <vt:lpstr>Tahoma</vt:lpstr>
      <vt:lpstr>Trebuchet MS</vt:lpstr>
      <vt:lpstr>Personalizar design</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Gabriel Masao Watanabe</cp:lastModifiedBy>
  <cp:revision>1694</cp:revision>
  <dcterms:created xsi:type="dcterms:W3CDTF">2017-11-17T14:24:31Z</dcterms:created>
  <dcterms:modified xsi:type="dcterms:W3CDTF">2020-11-16T14:48:12Z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0x010100C15E1556E0398F46BEA9DAB275CB50C4</vt:lpwstr>
  </property>
  <property fmtid="{D5CDD505-2E9C-101B-9397-08002B2CF9AE}" pid="3" name="_dlc_DocIdItemGuid">
    <vt:lpwstr>bfc61f4c-0d59-42e9-b456-d5e117604110</vt:lpwstr>
  </property>
</Properties>
</file>